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Lora"/>
      <p:regular r:id="rId39"/>
      <p:bold r:id="rId40"/>
      <p:italic r:id="rId41"/>
      <p:boldItalic r:id="rId42"/>
    </p:embeddedFon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ra-bold.fntdata"/><Relationship Id="rId20" Type="http://schemas.openxmlformats.org/officeDocument/2006/relationships/slide" Target="slides/slide15.xml"/><Relationship Id="rId42" Type="http://schemas.openxmlformats.org/officeDocument/2006/relationships/font" Target="fonts/Lora-boldItalic.fntdata"/><Relationship Id="rId41" Type="http://schemas.openxmlformats.org/officeDocument/2006/relationships/font" Target="fonts/Lora-italic.fntdata"/><Relationship Id="rId22" Type="http://schemas.openxmlformats.org/officeDocument/2006/relationships/slide" Target="slides/slide17.xml"/><Relationship Id="rId44" Type="http://schemas.openxmlformats.org/officeDocument/2006/relationships/font" Target="fonts/HelveticaNeue-bold.fntdata"/><Relationship Id="rId21" Type="http://schemas.openxmlformats.org/officeDocument/2006/relationships/slide" Target="slides/slide16.xml"/><Relationship Id="rId43" Type="http://schemas.openxmlformats.org/officeDocument/2006/relationships/font" Target="fonts/HelveticaNeue-regular.fntdata"/><Relationship Id="rId24" Type="http://schemas.openxmlformats.org/officeDocument/2006/relationships/slide" Target="slides/slide19.xml"/><Relationship Id="rId46" Type="http://schemas.openxmlformats.org/officeDocument/2006/relationships/font" Target="fonts/HelveticaNeue-boldItalic.fntdata"/><Relationship Id="rId23" Type="http://schemas.openxmlformats.org/officeDocument/2006/relationships/slide" Target="slides/slide18.xml"/><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ora-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0f094b938d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0f094b938d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f094b938d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f094b938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0f094b938d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0f094b938d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f094b938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f094b938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0f094b938d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0f094b938d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f094b938d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0f094b938d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f094b938d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0f094b938d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0f094b938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0f094b938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0f094b938d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0f094b938d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0f094b938d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0f094b938d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0f094b938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0f094b938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0c6c2ec9fd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0c6c2ec9fd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f094b938d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f094b938d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0f094b938d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0f094b938d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f094b938d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0f094b938d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f094b938d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f094b938d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0f094b938d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0f094b938d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0f094b938d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0f094b938d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0f094b938d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0f094b938d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0f094b938d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0f094b938d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0f094b938d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0f094b938d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0f094b938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0f094b938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0c6c2ec9fd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0c6c2ec9fd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0f094b938d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0f094b938d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0f094b938d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0f094b938d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0f094b938d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0f094b938d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f094b938d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f094b938d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0f094b938d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0f094b938d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0f094b938d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0f094b938d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0f094b938d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0f094b938d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f094b938d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f094b938d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f094b938d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f094b938d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jp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jpg"/><Relationship Id="rId4" Type="http://schemas.openxmlformats.org/officeDocument/2006/relationships/image" Target="../media/image23.jpg"/><Relationship Id="rId5" Type="http://schemas.openxmlformats.org/officeDocument/2006/relationships/image" Target="../media/image11.jpg"/><Relationship Id="rId6"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2.jpg"/><Relationship Id="rId4"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9625" y="-19575"/>
            <a:ext cx="9213624" cy="5182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89" name="Shape 189"/>
        <p:cNvGrpSpPr/>
        <p:nvPr/>
      </p:nvGrpSpPr>
      <p:grpSpPr>
        <a:xfrm>
          <a:off x="0" y="0"/>
          <a:ext cx="0" cy="0"/>
          <a:chOff x="0" y="0"/>
          <a:chExt cx="0" cy="0"/>
        </a:xfrm>
      </p:grpSpPr>
      <p:pic>
        <p:nvPicPr>
          <p:cNvPr id="190" name="Google Shape;190;p22"/>
          <p:cNvPicPr preferRelativeResize="0"/>
          <p:nvPr/>
        </p:nvPicPr>
        <p:blipFill rotWithShape="1">
          <a:blip r:embed="rId3">
            <a:alphaModFix/>
          </a:blip>
          <a:srcRect b="23844" l="0" r="26383" t="17046"/>
          <a:stretch/>
        </p:blipFill>
        <p:spPr>
          <a:xfrm>
            <a:off x="-1975725" y="1251400"/>
            <a:ext cx="4604073" cy="2640700"/>
          </a:xfrm>
          <a:prstGeom prst="rect">
            <a:avLst/>
          </a:prstGeom>
          <a:noFill/>
          <a:ln>
            <a:noFill/>
          </a:ln>
        </p:spPr>
      </p:pic>
      <p:sp>
        <p:nvSpPr>
          <p:cNvPr id="191" name="Google Shape;191;p22"/>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REVISED POV 2</a:t>
            </a:r>
            <a:endParaRPr b="1" sz="2400">
              <a:latin typeface="Helvetica Neue"/>
              <a:ea typeface="Helvetica Neue"/>
              <a:cs typeface="Helvetica Neue"/>
              <a:sym typeface="Helvetica Neue"/>
            </a:endParaRPr>
          </a:p>
        </p:txBody>
      </p:sp>
      <p:cxnSp>
        <p:nvCxnSpPr>
          <p:cNvPr id="192" name="Google Shape;192;p22"/>
          <p:cNvCxnSpPr/>
          <p:nvPr/>
        </p:nvCxnSpPr>
        <p:spPr>
          <a:xfrm>
            <a:off x="-52225" y="791975"/>
            <a:ext cx="6527400" cy="0"/>
          </a:xfrm>
          <a:prstGeom prst="straightConnector1">
            <a:avLst/>
          </a:prstGeom>
          <a:noFill/>
          <a:ln cap="flat" cmpd="sng" w="9525">
            <a:solidFill>
              <a:schemeClr val="dk2"/>
            </a:solidFill>
            <a:prstDash val="solid"/>
            <a:round/>
            <a:headEnd len="med" w="med" type="none"/>
            <a:tailEnd len="med" w="med" type="none"/>
          </a:ln>
        </p:spPr>
      </p:cxnSp>
      <p:sp>
        <p:nvSpPr>
          <p:cNvPr id="193" name="Google Shape;193;p22"/>
          <p:cNvSpPr txBox="1"/>
          <p:nvPr/>
        </p:nvSpPr>
        <p:spPr>
          <a:xfrm>
            <a:off x="2758650" y="97577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keep listening fatigue in mind when adapting predominantly listening technologies</a:t>
            </a:r>
            <a:endParaRPr sz="1500">
              <a:latin typeface="Helvetica Neue"/>
              <a:ea typeface="Helvetica Neue"/>
              <a:cs typeface="Helvetica Neue"/>
              <a:sym typeface="Helvetica Neue"/>
            </a:endParaRPr>
          </a:p>
        </p:txBody>
      </p:sp>
      <p:sp>
        <p:nvSpPr>
          <p:cNvPr id="194" name="Google Shape;194;p22"/>
          <p:cNvSpPr txBox="1"/>
          <p:nvPr/>
        </p:nvSpPr>
        <p:spPr>
          <a:xfrm>
            <a:off x="2758650" y="2037550"/>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highlight musical intricacies without the proper auditory technology</a:t>
            </a:r>
            <a:endParaRPr sz="1500">
              <a:latin typeface="Helvetica Neue"/>
              <a:ea typeface="Helvetica Neue"/>
              <a:cs typeface="Helvetica Neue"/>
              <a:sym typeface="Helvetica Neue"/>
            </a:endParaRPr>
          </a:p>
        </p:txBody>
      </p:sp>
      <p:sp>
        <p:nvSpPr>
          <p:cNvPr id="195" name="Google Shape;195;p22"/>
          <p:cNvSpPr txBox="1"/>
          <p:nvPr/>
        </p:nvSpPr>
        <p:spPr>
          <a:xfrm>
            <a:off x="2758650" y="309932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encourage smaller venues to support lesser represented people (HoH / Deaf community)</a:t>
            </a:r>
            <a:endParaRPr sz="1500">
              <a:latin typeface="Helvetica Neue"/>
              <a:ea typeface="Helvetica Neue"/>
              <a:cs typeface="Helvetica Neue"/>
              <a:sym typeface="Helvetica Neue"/>
            </a:endParaRPr>
          </a:p>
        </p:txBody>
      </p:sp>
      <p:sp>
        <p:nvSpPr>
          <p:cNvPr id="196" name="Google Shape;196;p22"/>
          <p:cNvSpPr txBox="1"/>
          <p:nvPr/>
        </p:nvSpPr>
        <p:spPr>
          <a:xfrm>
            <a:off x="2758650" y="40772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support the visual experience of exploring alternate media</a:t>
            </a:r>
            <a:endParaRPr sz="1500">
              <a:latin typeface="Helvetica Neue"/>
              <a:ea typeface="Helvetica Neue"/>
              <a:cs typeface="Helvetica Neue"/>
              <a:sym typeface="Helvetica Neue"/>
            </a:endParaRPr>
          </a:p>
        </p:txBody>
      </p:sp>
      <p:sp>
        <p:nvSpPr>
          <p:cNvPr id="197" name="Google Shape;197;p22"/>
          <p:cNvSpPr txBox="1"/>
          <p:nvPr/>
        </p:nvSpPr>
        <p:spPr>
          <a:xfrm>
            <a:off x="4808125" y="97577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incentivise the adoption more accessible practices for the deaf / HoH community</a:t>
            </a:r>
            <a:endParaRPr sz="1500">
              <a:latin typeface="Helvetica Neue"/>
              <a:ea typeface="Helvetica Neue"/>
              <a:cs typeface="Helvetica Neue"/>
              <a:sym typeface="Helvetica Neue"/>
            </a:endParaRPr>
          </a:p>
        </p:txBody>
      </p:sp>
      <p:sp>
        <p:nvSpPr>
          <p:cNvPr id="198" name="Google Shape;198;p22"/>
          <p:cNvSpPr txBox="1"/>
          <p:nvPr/>
        </p:nvSpPr>
        <p:spPr>
          <a:xfrm>
            <a:off x="4808125" y="2037550"/>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emulate the energy of a live show or entertainment setting</a:t>
            </a:r>
            <a:endParaRPr sz="1500">
              <a:latin typeface="Helvetica Neue"/>
              <a:ea typeface="Helvetica Neue"/>
              <a:cs typeface="Helvetica Neue"/>
              <a:sym typeface="Helvetica Neue"/>
            </a:endParaRPr>
          </a:p>
        </p:txBody>
      </p:sp>
      <p:sp>
        <p:nvSpPr>
          <p:cNvPr id="199" name="Google Shape;199;p22"/>
          <p:cNvSpPr txBox="1"/>
          <p:nvPr/>
        </p:nvSpPr>
        <p:spPr>
          <a:xfrm>
            <a:off x="4808125" y="3099325"/>
            <a:ext cx="20208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emulate the energy of a more intimate setting</a:t>
            </a:r>
            <a:endParaRPr sz="1500">
              <a:latin typeface="Helvetica Neue"/>
              <a:ea typeface="Helvetica Neue"/>
              <a:cs typeface="Helvetica Neue"/>
              <a:sym typeface="Helvetica Neue"/>
            </a:endParaRPr>
          </a:p>
        </p:txBody>
      </p:sp>
      <p:sp>
        <p:nvSpPr>
          <p:cNvPr id="200" name="Google Shape;200;p22"/>
          <p:cNvSpPr txBox="1"/>
          <p:nvPr/>
        </p:nvSpPr>
        <p:spPr>
          <a:xfrm>
            <a:off x="4808125" y="4077225"/>
            <a:ext cx="20208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podcasts better to listen to for deaf people</a:t>
            </a:r>
            <a:endParaRPr sz="1500">
              <a:latin typeface="Helvetica Neue"/>
              <a:ea typeface="Helvetica Neue"/>
              <a:cs typeface="Helvetica Neue"/>
              <a:sym typeface="Helvetica Neue"/>
            </a:endParaRPr>
          </a:p>
        </p:txBody>
      </p:sp>
      <p:sp>
        <p:nvSpPr>
          <p:cNvPr id="201" name="Google Shape;201;p22"/>
          <p:cNvSpPr txBox="1"/>
          <p:nvPr/>
        </p:nvSpPr>
        <p:spPr>
          <a:xfrm>
            <a:off x="6970800" y="97577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find a better medium for DHH people to engage in pop culture</a:t>
            </a:r>
            <a:endParaRPr sz="1500">
              <a:latin typeface="Helvetica Neue"/>
              <a:ea typeface="Helvetica Neue"/>
              <a:cs typeface="Helvetica Neue"/>
              <a:sym typeface="Helvetica Neue"/>
            </a:endParaRPr>
          </a:p>
        </p:txBody>
      </p:sp>
      <p:sp>
        <p:nvSpPr>
          <p:cNvPr id="202" name="Google Shape;202;p22"/>
          <p:cNvSpPr txBox="1"/>
          <p:nvPr/>
        </p:nvSpPr>
        <p:spPr>
          <a:xfrm>
            <a:off x="6970800" y="2037550"/>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reading lyrics / words as exciting as listening to music</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203" name="Google Shape;203;p22"/>
          <p:cNvSpPr txBox="1"/>
          <p:nvPr/>
        </p:nvSpPr>
        <p:spPr>
          <a:xfrm>
            <a:off x="6970800" y="30993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better describe music – (i.e. feelings, emotions, instruments)</a:t>
            </a:r>
            <a:endParaRPr sz="1500">
              <a:latin typeface="Helvetica Neue"/>
              <a:ea typeface="Helvetica Neue"/>
              <a:cs typeface="Helvetica Neue"/>
              <a:sym typeface="Helvetica Neue"/>
            </a:endParaRPr>
          </a:p>
        </p:txBody>
      </p:sp>
      <p:sp>
        <p:nvSpPr>
          <p:cNvPr id="204" name="Google Shape;204;p22"/>
          <p:cNvSpPr txBox="1"/>
          <p:nvPr/>
        </p:nvSpPr>
        <p:spPr>
          <a:xfrm>
            <a:off x="6970800" y="4077225"/>
            <a:ext cx="20208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improve captioning for live music</a:t>
            </a:r>
            <a:endParaRPr sz="1500">
              <a:latin typeface="Helvetica Neue"/>
              <a:ea typeface="Helvetica Neue"/>
              <a:cs typeface="Helvetica Neue"/>
              <a:sym typeface="Helvetica Neue"/>
            </a:endParaRPr>
          </a:p>
        </p:txBody>
      </p:sp>
      <p:sp>
        <p:nvSpPr>
          <p:cNvPr id="205" name="Google Shape;205;p22"/>
          <p:cNvSpPr/>
          <p:nvPr/>
        </p:nvSpPr>
        <p:spPr>
          <a:xfrm>
            <a:off x="2802575" y="163400"/>
            <a:ext cx="1495500" cy="4155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2"/>
          <p:cNvSpPr txBox="1"/>
          <p:nvPr/>
        </p:nvSpPr>
        <p:spPr>
          <a:xfrm>
            <a:off x="2682975" y="170150"/>
            <a:ext cx="16299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500">
                <a:solidFill>
                  <a:schemeClr val="dk1"/>
                </a:solidFill>
                <a:latin typeface="Lora"/>
                <a:ea typeface="Lora"/>
                <a:cs typeface="Lora"/>
                <a:sym typeface="Lora"/>
              </a:rPr>
              <a:t>How might we?</a:t>
            </a:r>
            <a:endParaRPr i="1" sz="1800">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10" name="Shape 210"/>
        <p:cNvGrpSpPr/>
        <p:nvPr/>
      </p:nvGrpSpPr>
      <p:grpSpPr>
        <a:xfrm>
          <a:off x="0" y="0"/>
          <a:ext cx="0" cy="0"/>
          <a:chOff x="0" y="0"/>
          <a:chExt cx="0" cy="0"/>
        </a:xfrm>
      </p:grpSpPr>
      <p:pic>
        <p:nvPicPr>
          <p:cNvPr id="211" name="Google Shape;211;p23"/>
          <p:cNvPicPr preferRelativeResize="0"/>
          <p:nvPr/>
        </p:nvPicPr>
        <p:blipFill rotWithShape="1">
          <a:blip r:embed="rId3">
            <a:alphaModFix/>
          </a:blip>
          <a:srcRect b="23844" l="0" r="26383" t="17046"/>
          <a:stretch/>
        </p:blipFill>
        <p:spPr>
          <a:xfrm>
            <a:off x="-1975750" y="1251400"/>
            <a:ext cx="4604073" cy="2640700"/>
          </a:xfrm>
          <a:prstGeom prst="rect">
            <a:avLst/>
          </a:prstGeom>
          <a:noFill/>
          <a:ln>
            <a:noFill/>
          </a:ln>
        </p:spPr>
      </p:pic>
      <p:sp>
        <p:nvSpPr>
          <p:cNvPr id="212" name="Google Shape;212;p23"/>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REVISED POV 3</a:t>
            </a:r>
            <a:endParaRPr b="1" sz="2400">
              <a:latin typeface="Helvetica Neue"/>
              <a:ea typeface="Helvetica Neue"/>
              <a:cs typeface="Helvetica Neue"/>
              <a:sym typeface="Helvetica Neue"/>
            </a:endParaRPr>
          </a:p>
        </p:txBody>
      </p:sp>
      <p:sp>
        <p:nvSpPr>
          <p:cNvPr id="213" name="Google Shape;213;p23"/>
          <p:cNvSpPr/>
          <p:nvPr/>
        </p:nvSpPr>
        <p:spPr>
          <a:xfrm>
            <a:off x="3104025" y="65495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a:off x="3104025" y="1772732"/>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a:off x="3104025" y="2833901"/>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a:off x="3104025" y="389507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txBox="1"/>
          <p:nvPr/>
        </p:nvSpPr>
        <p:spPr>
          <a:xfrm>
            <a:off x="4062500" y="79520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Johnny, a hard of hearing college graduate who studied biology and grew up in a hearing household</a:t>
            </a:r>
            <a:endParaRPr sz="1700">
              <a:latin typeface="Helvetica Neue"/>
              <a:ea typeface="Helvetica Neue"/>
              <a:cs typeface="Helvetica Neue"/>
              <a:sym typeface="Helvetica Neue"/>
            </a:endParaRPr>
          </a:p>
        </p:txBody>
      </p:sp>
      <p:sp>
        <p:nvSpPr>
          <p:cNvPr id="218" name="Google Shape;218;p23"/>
          <p:cNvSpPr txBox="1"/>
          <p:nvPr/>
        </p:nvSpPr>
        <p:spPr>
          <a:xfrm>
            <a:off x="4062500" y="1912975"/>
            <a:ext cx="465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He skips YouTube videos that do not have captions</a:t>
            </a:r>
            <a:endParaRPr>
              <a:latin typeface="Helvetica Neue"/>
              <a:ea typeface="Helvetica Neue"/>
              <a:cs typeface="Helvetica Neue"/>
              <a:sym typeface="Helvetica Neue"/>
            </a:endParaRPr>
          </a:p>
        </p:txBody>
      </p:sp>
      <p:sp>
        <p:nvSpPr>
          <p:cNvPr id="219" name="Google Shape;219;p23"/>
          <p:cNvSpPr txBox="1"/>
          <p:nvPr/>
        </p:nvSpPr>
        <p:spPr>
          <a:xfrm>
            <a:off x="4062500" y="297415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He feels left out when videos that he thinks might be engaging do not have captions</a:t>
            </a:r>
            <a:endParaRPr>
              <a:latin typeface="Helvetica Neue"/>
              <a:ea typeface="Helvetica Neue"/>
              <a:cs typeface="Helvetica Neue"/>
              <a:sym typeface="Helvetica Neue"/>
            </a:endParaRPr>
          </a:p>
        </p:txBody>
      </p:sp>
      <p:sp>
        <p:nvSpPr>
          <p:cNvPr id="220" name="Google Shape;220;p23"/>
          <p:cNvSpPr txBox="1"/>
          <p:nvPr/>
        </p:nvSpPr>
        <p:spPr>
          <a:xfrm>
            <a:off x="4062500" y="4040325"/>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Invite him into spaces of interest by ensuring clarity and understanding</a:t>
            </a:r>
            <a:endParaRPr>
              <a:latin typeface="Helvetica Neue"/>
              <a:ea typeface="Helvetica Neue"/>
              <a:cs typeface="Helvetica Neue"/>
              <a:sym typeface="Helvetica Neue"/>
            </a:endParaRPr>
          </a:p>
        </p:txBody>
      </p:sp>
      <p:sp>
        <p:nvSpPr>
          <p:cNvPr id="221" name="Google Shape;221;p23"/>
          <p:cNvSpPr/>
          <p:nvPr/>
        </p:nvSpPr>
        <p:spPr>
          <a:xfrm>
            <a:off x="2061875" y="770175"/>
            <a:ext cx="1792800" cy="648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3"/>
          <p:cNvSpPr/>
          <p:nvPr/>
        </p:nvSpPr>
        <p:spPr>
          <a:xfrm>
            <a:off x="2061875" y="1874813"/>
            <a:ext cx="1792800" cy="648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3"/>
          <p:cNvSpPr/>
          <p:nvPr/>
        </p:nvSpPr>
        <p:spPr>
          <a:xfrm>
            <a:off x="2061875" y="2974138"/>
            <a:ext cx="1792800" cy="648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a:off x="2061875" y="4035313"/>
            <a:ext cx="1792800" cy="648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
          <p:cNvSpPr txBox="1"/>
          <p:nvPr/>
        </p:nvSpPr>
        <p:spPr>
          <a:xfrm>
            <a:off x="2155925" y="191782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were surprised to notice…</a:t>
            </a:r>
            <a:endParaRPr i="1" sz="1500">
              <a:latin typeface="Lora"/>
              <a:ea typeface="Lora"/>
              <a:cs typeface="Lora"/>
              <a:sym typeface="Lora"/>
            </a:endParaRPr>
          </a:p>
        </p:txBody>
      </p:sp>
      <p:sp>
        <p:nvSpPr>
          <p:cNvPr id="226" name="Google Shape;226;p23"/>
          <p:cNvSpPr txBox="1"/>
          <p:nvPr/>
        </p:nvSpPr>
        <p:spPr>
          <a:xfrm>
            <a:off x="2155925" y="934550"/>
            <a:ext cx="16047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met…</a:t>
            </a:r>
            <a:endParaRPr i="1" sz="1500">
              <a:latin typeface="Lora"/>
              <a:ea typeface="Lora"/>
              <a:cs typeface="Lora"/>
              <a:sym typeface="Lora"/>
            </a:endParaRPr>
          </a:p>
        </p:txBody>
      </p:sp>
      <p:sp>
        <p:nvSpPr>
          <p:cNvPr id="227" name="Google Shape;227;p23"/>
          <p:cNvSpPr txBox="1"/>
          <p:nvPr/>
        </p:nvSpPr>
        <p:spPr>
          <a:xfrm>
            <a:off x="2155925" y="3007300"/>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wonder </a:t>
            </a:r>
            <a:endParaRPr b="1" i="1" sz="1200">
              <a:solidFill>
                <a:schemeClr val="dk1"/>
              </a:solidFill>
              <a:latin typeface="Lora"/>
              <a:ea typeface="Lora"/>
              <a:cs typeface="Lora"/>
              <a:sym typeface="Lora"/>
            </a:endParaRPr>
          </a:p>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if this means…</a:t>
            </a:r>
            <a:endParaRPr i="1" sz="1500">
              <a:latin typeface="Lora"/>
              <a:ea typeface="Lora"/>
              <a:cs typeface="Lora"/>
              <a:sym typeface="Lora"/>
            </a:endParaRPr>
          </a:p>
        </p:txBody>
      </p:sp>
      <p:sp>
        <p:nvSpPr>
          <p:cNvPr id="228" name="Google Shape;228;p23"/>
          <p:cNvSpPr txBox="1"/>
          <p:nvPr/>
        </p:nvSpPr>
        <p:spPr>
          <a:xfrm>
            <a:off x="2155925" y="407347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It would be game- changing to…</a:t>
            </a:r>
            <a:endParaRPr i="1" sz="1500">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32" name="Shape 232"/>
        <p:cNvGrpSpPr/>
        <p:nvPr/>
      </p:nvGrpSpPr>
      <p:grpSpPr>
        <a:xfrm>
          <a:off x="0" y="0"/>
          <a:ext cx="0" cy="0"/>
          <a:chOff x="0" y="0"/>
          <a:chExt cx="0" cy="0"/>
        </a:xfrm>
      </p:grpSpPr>
      <p:pic>
        <p:nvPicPr>
          <p:cNvPr id="233" name="Google Shape;233;p24"/>
          <p:cNvPicPr preferRelativeResize="0"/>
          <p:nvPr/>
        </p:nvPicPr>
        <p:blipFill rotWithShape="1">
          <a:blip r:embed="rId3">
            <a:alphaModFix/>
          </a:blip>
          <a:srcRect b="23844" l="0" r="26383" t="17046"/>
          <a:stretch/>
        </p:blipFill>
        <p:spPr>
          <a:xfrm>
            <a:off x="-1975725" y="1251400"/>
            <a:ext cx="4604073" cy="2640700"/>
          </a:xfrm>
          <a:prstGeom prst="rect">
            <a:avLst/>
          </a:prstGeom>
          <a:noFill/>
          <a:ln>
            <a:noFill/>
          </a:ln>
        </p:spPr>
      </p:pic>
      <p:sp>
        <p:nvSpPr>
          <p:cNvPr id="234" name="Google Shape;234;p24"/>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REVISED POV 3</a:t>
            </a:r>
            <a:endParaRPr b="1" sz="2400">
              <a:latin typeface="Helvetica Neue"/>
              <a:ea typeface="Helvetica Neue"/>
              <a:cs typeface="Helvetica Neue"/>
              <a:sym typeface="Helvetica Neue"/>
            </a:endParaRPr>
          </a:p>
        </p:txBody>
      </p:sp>
      <p:cxnSp>
        <p:nvCxnSpPr>
          <p:cNvPr id="235" name="Google Shape;235;p24"/>
          <p:cNvCxnSpPr/>
          <p:nvPr/>
        </p:nvCxnSpPr>
        <p:spPr>
          <a:xfrm>
            <a:off x="-52225" y="791975"/>
            <a:ext cx="6527400" cy="0"/>
          </a:xfrm>
          <a:prstGeom prst="straightConnector1">
            <a:avLst/>
          </a:prstGeom>
          <a:noFill/>
          <a:ln cap="flat" cmpd="sng" w="9525">
            <a:solidFill>
              <a:schemeClr val="dk2"/>
            </a:solidFill>
            <a:prstDash val="solid"/>
            <a:round/>
            <a:headEnd len="med" w="med" type="none"/>
            <a:tailEnd len="med" w="med" type="none"/>
          </a:ln>
        </p:spPr>
      </p:cxnSp>
      <p:sp>
        <p:nvSpPr>
          <p:cNvPr id="236" name="Google Shape;236;p24"/>
          <p:cNvSpPr txBox="1"/>
          <p:nvPr/>
        </p:nvSpPr>
        <p:spPr>
          <a:xfrm>
            <a:off x="2758650" y="975775"/>
            <a:ext cx="2020800" cy="12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assist creators in ensuring their content supports the Deaf and HoH communities</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237" name="Google Shape;237;p24"/>
          <p:cNvSpPr txBox="1"/>
          <p:nvPr/>
        </p:nvSpPr>
        <p:spPr>
          <a:xfrm>
            <a:off x="2758650" y="2037550"/>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educate others about the Deaf community and accommodations needed</a:t>
            </a:r>
            <a:endParaRPr sz="1500">
              <a:latin typeface="Helvetica Neue"/>
              <a:ea typeface="Helvetica Neue"/>
              <a:cs typeface="Helvetica Neue"/>
              <a:sym typeface="Helvetica Neue"/>
            </a:endParaRPr>
          </a:p>
        </p:txBody>
      </p:sp>
      <p:sp>
        <p:nvSpPr>
          <p:cNvPr id="238" name="Google Shape;238;p24"/>
          <p:cNvSpPr txBox="1"/>
          <p:nvPr/>
        </p:nvSpPr>
        <p:spPr>
          <a:xfrm>
            <a:off x="2758650" y="30993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closed captioning more reliable and consistent</a:t>
            </a:r>
            <a:endParaRPr sz="1500">
              <a:latin typeface="Helvetica Neue"/>
              <a:ea typeface="Helvetica Neue"/>
              <a:cs typeface="Helvetica Neue"/>
              <a:sym typeface="Helvetica Neue"/>
            </a:endParaRPr>
          </a:p>
        </p:txBody>
      </p:sp>
      <p:sp>
        <p:nvSpPr>
          <p:cNvPr id="239" name="Google Shape;239;p24"/>
          <p:cNvSpPr txBox="1"/>
          <p:nvPr/>
        </p:nvSpPr>
        <p:spPr>
          <a:xfrm>
            <a:off x="2758650" y="407722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improve the way that closed captions are delivered</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240" name="Google Shape;240;p24"/>
          <p:cNvSpPr txBox="1"/>
          <p:nvPr/>
        </p:nvSpPr>
        <p:spPr>
          <a:xfrm>
            <a:off x="4808125" y="97577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place the onus on the hearing person to make their content more accessible</a:t>
            </a:r>
            <a:endParaRPr sz="1500">
              <a:latin typeface="Helvetica Neue"/>
              <a:ea typeface="Helvetica Neue"/>
              <a:cs typeface="Helvetica Neue"/>
              <a:sym typeface="Helvetica Neue"/>
            </a:endParaRPr>
          </a:p>
        </p:txBody>
      </p:sp>
      <p:sp>
        <p:nvSpPr>
          <p:cNvPr id="241" name="Google Shape;241;p24"/>
          <p:cNvSpPr txBox="1"/>
          <p:nvPr/>
        </p:nvSpPr>
        <p:spPr>
          <a:xfrm>
            <a:off x="4808125" y="2037550"/>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how can we convey nuanced descriptions in a non-auditory way</a:t>
            </a:r>
            <a:endParaRPr sz="1500">
              <a:latin typeface="Helvetica Neue"/>
              <a:ea typeface="Helvetica Neue"/>
              <a:cs typeface="Helvetica Neue"/>
              <a:sym typeface="Helvetica Neue"/>
            </a:endParaRPr>
          </a:p>
        </p:txBody>
      </p:sp>
      <p:sp>
        <p:nvSpPr>
          <p:cNvPr id="242" name="Google Shape;242;p24"/>
          <p:cNvSpPr txBox="1"/>
          <p:nvPr/>
        </p:nvSpPr>
        <p:spPr>
          <a:xfrm>
            <a:off x="4808125" y="30993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understanding more collaborative between Deaf / HoH folks</a:t>
            </a:r>
            <a:endParaRPr sz="1500">
              <a:latin typeface="Helvetica Neue"/>
              <a:ea typeface="Helvetica Neue"/>
              <a:cs typeface="Helvetica Neue"/>
              <a:sym typeface="Helvetica Neue"/>
            </a:endParaRPr>
          </a:p>
        </p:txBody>
      </p:sp>
      <p:sp>
        <p:nvSpPr>
          <p:cNvPr id="243" name="Google Shape;243;p24"/>
          <p:cNvSpPr txBox="1"/>
          <p:nvPr/>
        </p:nvSpPr>
        <p:spPr>
          <a:xfrm>
            <a:off x="4808125" y="4077225"/>
            <a:ext cx="20208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CC more engaging</a:t>
            </a:r>
            <a:endParaRPr sz="1500">
              <a:latin typeface="Helvetica Neue"/>
              <a:ea typeface="Helvetica Neue"/>
              <a:cs typeface="Helvetica Neue"/>
              <a:sym typeface="Helvetica Neue"/>
            </a:endParaRPr>
          </a:p>
        </p:txBody>
      </p:sp>
      <p:sp>
        <p:nvSpPr>
          <p:cNvPr id="244" name="Google Shape;244;p24"/>
          <p:cNvSpPr txBox="1"/>
          <p:nvPr/>
        </p:nvSpPr>
        <p:spPr>
          <a:xfrm>
            <a:off x="6970800" y="97577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hearing people aware that their content is not accessible to Deaf / HoH people</a:t>
            </a:r>
            <a:endParaRPr sz="1500">
              <a:latin typeface="Helvetica Neue"/>
              <a:ea typeface="Helvetica Neue"/>
              <a:cs typeface="Helvetica Neue"/>
              <a:sym typeface="Helvetica Neue"/>
            </a:endParaRPr>
          </a:p>
        </p:txBody>
      </p:sp>
      <p:sp>
        <p:nvSpPr>
          <p:cNvPr id="245" name="Google Shape;245;p24"/>
          <p:cNvSpPr txBox="1"/>
          <p:nvPr/>
        </p:nvSpPr>
        <p:spPr>
          <a:xfrm>
            <a:off x="6970800" y="2037550"/>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grade every online video on the quality and accuracy of its caption</a:t>
            </a:r>
            <a:endParaRPr sz="1500">
              <a:latin typeface="Helvetica Neue"/>
              <a:ea typeface="Helvetica Neue"/>
              <a:cs typeface="Helvetica Neue"/>
              <a:sym typeface="Helvetica Neue"/>
            </a:endParaRPr>
          </a:p>
        </p:txBody>
      </p:sp>
      <p:sp>
        <p:nvSpPr>
          <p:cNvPr id="246" name="Google Shape;246;p24"/>
          <p:cNvSpPr txBox="1"/>
          <p:nvPr/>
        </p:nvSpPr>
        <p:spPr>
          <a:xfrm>
            <a:off x="6970800" y="309932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encourage others to better consider accessibility concerns</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247" name="Google Shape;247;p24"/>
          <p:cNvSpPr txBox="1"/>
          <p:nvPr/>
        </p:nvSpPr>
        <p:spPr>
          <a:xfrm>
            <a:off x="6970800" y="40772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find an alternative to captioning</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p:txBody>
      </p:sp>
      <p:sp>
        <p:nvSpPr>
          <p:cNvPr id="248" name="Google Shape;248;p24"/>
          <p:cNvSpPr/>
          <p:nvPr/>
        </p:nvSpPr>
        <p:spPr>
          <a:xfrm>
            <a:off x="2802575" y="163400"/>
            <a:ext cx="1495500" cy="4155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txBox="1"/>
          <p:nvPr/>
        </p:nvSpPr>
        <p:spPr>
          <a:xfrm>
            <a:off x="2682975" y="170150"/>
            <a:ext cx="16299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500">
                <a:solidFill>
                  <a:schemeClr val="dk1"/>
                </a:solidFill>
                <a:latin typeface="Lora"/>
                <a:ea typeface="Lora"/>
                <a:cs typeface="Lora"/>
                <a:sym typeface="Lora"/>
              </a:rPr>
              <a:t>How might we?</a:t>
            </a:r>
            <a:endParaRPr i="1" sz="1800">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53" name="Shape 253"/>
        <p:cNvGrpSpPr/>
        <p:nvPr/>
      </p:nvGrpSpPr>
      <p:grpSpPr>
        <a:xfrm>
          <a:off x="0" y="0"/>
          <a:ext cx="0" cy="0"/>
          <a:chOff x="0" y="0"/>
          <a:chExt cx="0" cy="0"/>
        </a:xfrm>
      </p:grpSpPr>
      <p:sp>
        <p:nvSpPr>
          <p:cNvPr id="254" name="Google Shape;254;p25"/>
          <p:cNvSpPr txBox="1"/>
          <p:nvPr/>
        </p:nvSpPr>
        <p:spPr>
          <a:xfrm>
            <a:off x="921000" y="791825"/>
            <a:ext cx="7302000" cy="364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latin typeface="Lora"/>
                <a:ea typeface="Lora"/>
                <a:cs typeface="Lora"/>
                <a:sym typeface="Lora"/>
              </a:rPr>
              <a:t>How might we enable connection between the Deaf and Hard of Hearing community and individuals outside of it?</a:t>
            </a:r>
            <a:endParaRPr sz="4500">
              <a:latin typeface="Lora"/>
              <a:ea typeface="Lora"/>
              <a:cs typeface="Lora"/>
              <a:sym typeface="Lora"/>
            </a:endParaRPr>
          </a:p>
        </p:txBody>
      </p:sp>
      <p:sp>
        <p:nvSpPr>
          <p:cNvPr id="255" name="Google Shape;255;p25"/>
          <p:cNvSpPr/>
          <p:nvPr/>
        </p:nvSpPr>
        <p:spPr>
          <a:xfrm>
            <a:off x="343999" y="257971"/>
            <a:ext cx="1974900" cy="5136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5"/>
          <p:cNvSpPr txBox="1"/>
          <p:nvPr/>
        </p:nvSpPr>
        <p:spPr>
          <a:xfrm>
            <a:off x="343996" y="237721"/>
            <a:ext cx="254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HMW: POV 1</a:t>
            </a:r>
            <a:endParaRPr b="1" sz="240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60" name="Shape 260"/>
        <p:cNvGrpSpPr/>
        <p:nvPr/>
      </p:nvGrpSpPr>
      <p:grpSpPr>
        <a:xfrm>
          <a:off x="0" y="0"/>
          <a:ext cx="0" cy="0"/>
          <a:chOff x="0" y="0"/>
          <a:chExt cx="0" cy="0"/>
        </a:xfrm>
      </p:grpSpPr>
      <p:sp>
        <p:nvSpPr>
          <p:cNvPr id="261" name="Google Shape;261;p26"/>
          <p:cNvSpPr txBox="1"/>
          <p:nvPr/>
        </p:nvSpPr>
        <p:spPr>
          <a:xfrm>
            <a:off x="921000" y="984050"/>
            <a:ext cx="7302000" cy="364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latin typeface="Lora"/>
                <a:ea typeface="Lora"/>
                <a:cs typeface="Lora"/>
                <a:sym typeface="Lora"/>
              </a:rPr>
              <a:t>How might we </a:t>
            </a:r>
            <a:r>
              <a:rPr lang="en" sz="4500">
                <a:latin typeface="Lora"/>
                <a:ea typeface="Lora"/>
                <a:cs typeface="Lora"/>
                <a:sym typeface="Lora"/>
              </a:rPr>
              <a:t>prioritize feeling connected through shared experiences for Deaf / HoH people?</a:t>
            </a:r>
            <a:endParaRPr sz="4500">
              <a:latin typeface="Lora"/>
              <a:ea typeface="Lora"/>
              <a:cs typeface="Lora"/>
              <a:sym typeface="Lora"/>
            </a:endParaRPr>
          </a:p>
          <a:p>
            <a:pPr indent="0" lvl="0" marL="0" rtl="0" algn="ctr">
              <a:spcBef>
                <a:spcPts val="0"/>
              </a:spcBef>
              <a:spcAft>
                <a:spcPts val="0"/>
              </a:spcAft>
              <a:buNone/>
            </a:pPr>
            <a:r>
              <a:t/>
            </a:r>
            <a:endParaRPr sz="4500">
              <a:latin typeface="Lora"/>
              <a:ea typeface="Lora"/>
              <a:cs typeface="Lora"/>
              <a:sym typeface="Lora"/>
            </a:endParaRPr>
          </a:p>
        </p:txBody>
      </p:sp>
      <p:sp>
        <p:nvSpPr>
          <p:cNvPr id="262" name="Google Shape;262;p26"/>
          <p:cNvSpPr/>
          <p:nvPr/>
        </p:nvSpPr>
        <p:spPr>
          <a:xfrm>
            <a:off x="296575" y="335104"/>
            <a:ext cx="2063100" cy="5136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6"/>
          <p:cNvSpPr txBox="1"/>
          <p:nvPr/>
        </p:nvSpPr>
        <p:spPr>
          <a:xfrm>
            <a:off x="296571" y="314854"/>
            <a:ext cx="254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HMW: POV 2</a:t>
            </a:r>
            <a:endParaRPr b="1" sz="24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67" name="Shape 267"/>
        <p:cNvGrpSpPr/>
        <p:nvPr/>
      </p:nvGrpSpPr>
      <p:grpSpPr>
        <a:xfrm>
          <a:off x="0" y="0"/>
          <a:ext cx="0" cy="0"/>
          <a:chOff x="0" y="0"/>
          <a:chExt cx="0" cy="0"/>
        </a:xfrm>
      </p:grpSpPr>
      <p:sp>
        <p:nvSpPr>
          <p:cNvPr id="268" name="Google Shape;268;p27"/>
          <p:cNvSpPr txBox="1"/>
          <p:nvPr/>
        </p:nvSpPr>
        <p:spPr>
          <a:xfrm>
            <a:off x="555600" y="818675"/>
            <a:ext cx="8032800" cy="364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latin typeface="Lora"/>
                <a:ea typeface="Lora"/>
                <a:cs typeface="Lora"/>
                <a:sym typeface="Lora"/>
              </a:rPr>
              <a:t>How might we </a:t>
            </a:r>
            <a:r>
              <a:rPr lang="en" sz="4500">
                <a:latin typeface="Lora"/>
                <a:ea typeface="Lora"/>
                <a:cs typeface="Lora"/>
                <a:sym typeface="Lora"/>
              </a:rPr>
              <a:t>convey nuanced descriptions in a non-auditory way to include the Deaf / HoH community in pop culture?</a:t>
            </a:r>
            <a:endParaRPr sz="4500">
              <a:latin typeface="Lora"/>
              <a:ea typeface="Lora"/>
              <a:cs typeface="Lora"/>
              <a:sym typeface="Lora"/>
            </a:endParaRPr>
          </a:p>
        </p:txBody>
      </p:sp>
      <p:sp>
        <p:nvSpPr>
          <p:cNvPr id="269" name="Google Shape;269;p27"/>
          <p:cNvSpPr/>
          <p:nvPr/>
        </p:nvSpPr>
        <p:spPr>
          <a:xfrm>
            <a:off x="296575" y="305070"/>
            <a:ext cx="2035800" cy="5136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7"/>
          <p:cNvSpPr txBox="1"/>
          <p:nvPr/>
        </p:nvSpPr>
        <p:spPr>
          <a:xfrm>
            <a:off x="296571" y="284820"/>
            <a:ext cx="254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HMW: POV 3</a:t>
            </a:r>
            <a:endParaRPr b="1" sz="240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74" name="Shape 274"/>
        <p:cNvGrpSpPr/>
        <p:nvPr/>
      </p:nvGrpSpPr>
      <p:grpSpPr>
        <a:xfrm>
          <a:off x="0" y="0"/>
          <a:ext cx="0" cy="0"/>
          <a:chOff x="0" y="0"/>
          <a:chExt cx="0" cy="0"/>
        </a:xfrm>
      </p:grpSpPr>
      <p:pic>
        <p:nvPicPr>
          <p:cNvPr id="275" name="Google Shape;275;p28"/>
          <p:cNvPicPr preferRelativeResize="0"/>
          <p:nvPr/>
        </p:nvPicPr>
        <p:blipFill rotWithShape="1">
          <a:blip r:embed="rId3">
            <a:alphaModFix/>
          </a:blip>
          <a:srcRect b="0" l="0" r="0" t="1166"/>
          <a:stretch/>
        </p:blipFill>
        <p:spPr>
          <a:xfrm>
            <a:off x="2301550" y="208675"/>
            <a:ext cx="4540925" cy="4782424"/>
          </a:xfrm>
          <a:prstGeom prst="rect">
            <a:avLst/>
          </a:prstGeom>
          <a:noFill/>
          <a:ln>
            <a:noFill/>
          </a:ln>
        </p:spPr>
      </p:pic>
      <p:sp>
        <p:nvSpPr>
          <p:cNvPr id="276" name="Google Shape;276;p28"/>
          <p:cNvSpPr/>
          <p:nvPr/>
        </p:nvSpPr>
        <p:spPr>
          <a:xfrm rot="-5400000">
            <a:off x="-725700" y="3541500"/>
            <a:ext cx="2446500" cy="4527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txBox="1"/>
          <p:nvPr/>
        </p:nvSpPr>
        <p:spPr>
          <a:xfrm rot="-5400000">
            <a:off x="-548250" y="3414600"/>
            <a:ext cx="2091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SOLUTIONS</a:t>
            </a:r>
            <a:endParaRPr b="1" sz="240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81" name="Shape 281"/>
        <p:cNvGrpSpPr/>
        <p:nvPr/>
      </p:nvGrpSpPr>
      <p:grpSpPr>
        <a:xfrm>
          <a:off x="0" y="0"/>
          <a:ext cx="0" cy="0"/>
          <a:chOff x="0" y="0"/>
          <a:chExt cx="0" cy="0"/>
        </a:xfrm>
      </p:grpSpPr>
      <p:pic>
        <p:nvPicPr>
          <p:cNvPr id="282" name="Google Shape;282;p29"/>
          <p:cNvPicPr preferRelativeResize="0"/>
          <p:nvPr/>
        </p:nvPicPr>
        <p:blipFill>
          <a:blip r:embed="rId3">
            <a:alphaModFix/>
          </a:blip>
          <a:stretch>
            <a:fillRect/>
          </a:stretch>
        </p:blipFill>
        <p:spPr>
          <a:xfrm>
            <a:off x="3681350" y="-491625"/>
            <a:ext cx="5393024" cy="5221849"/>
          </a:xfrm>
          <a:prstGeom prst="rect">
            <a:avLst/>
          </a:prstGeom>
          <a:noFill/>
          <a:ln>
            <a:noFill/>
          </a:ln>
        </p:spPr>
      </p:pic>
      <p:sp>
        <p:nvSpPr>
          <p:cNvPr id="283" name="Google Shape;283;p29"/>
          <p:cNvSpPr txBox="1"/>
          <p:nvPr/>
        </p:nvSpPr>
        <p:spPr>
          <a:xfrm>
            <a:off x="422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SOLUTION</a:t>
            </a:r>
            <a:endParaRPr b="1" sz="2400">
              <a:latin typeface="Helvetica Neue"/>
              <a:ea typeface="Helvetica Neue"/>
              <a:cs typeface="Helvetica Neue"/>
              <a:sym typeface="Helvetica Neue"/>
            </a:endParaRPr>
          </a:p>
        </p:txBody>
      </p:sp>
      <p:sp>
        <p:nvSpPr>
          <p:cNvPr id="284" name="Google Shape;284;p29"/>
          <p:cNvSpPr/>
          <p:nvPr/>
        </p:nvSpPr>
        <p:spPr>
          <a:xfrm>
            <a:off x="208875" y="247400"/>
            <a:ext cx="261000" cy="261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9"/>
          <p:cNvSpPr txBox="1"/>
          <p:nvPr/>
        </p:nvSpPr>
        <p:spPr>
          <a:xfrm>
            <a:off x="208875" y="872875"/>
            <a:ext cx="35421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Virtual group environment (similar to Clubhouse) centering people in the Deaf / HoH community that supports their preferred method of communication. </a:t>
            </a:r>
            <a:endParaRPr b="1" sz="2400">
              <a:latin typeface="Helvetica Neue"/>
              <a:ea typeface="Helvetica Neue"/>
              <a:cs typeface="Helvetica Neue"/>
              <a:sym typeface="Helvetica Neue"/>
            </a:endParaRPr>
          </a:p>
          <a:p>
            <a:pPr indent="0" lvl="0" marL="0" rtl="0" algn="l">
              <a:spcBef>
                <a:spcPts val="0"/>
              </a:spcBef>
              <a:spcAft>
                <a:spcPts val="0"/>
              </a:spcAft>
              <a:buNone/>
            </a:pPr>
            <a:r>
              <a:t/>
            </a:r>
            <a:endParaRPr b="1" sz="2400">
              <a:latin typeface="Helvetica Neue"/>
              <a:ea typeface="Helvetica Neue"/>
              <a:cs typeface="Helvetica Neue"/>
              <a:sym typeface="Helvetica Neue"/>
            </a:endParaRPr>
          </a:p>
        </p:txBody>
      </p:sp>
      <p:sp>
        <p:nvSpPr>
          <p:cNvPr id="286" name="Google Shape;286;p29"/>
          <p:cNvSpPr txBox="1"/>
          <p:nvPr/>
        </p:nvSpPr>
        <p:spPr>
          <a:xfrm>
            <a:off x="287175" y="4178325"/>
            <a:ext cx="807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Some rooms specifically for ASL (no audio), some with combination of video+audio+text (in form of captions)</a:t>
            </a:r>
            <a:endParaRPr i="1" sz="1200">
              <a:latin typeface="Lora"/>
              <a:ea typeface="Lora"/>
              <a:cs typeface="Lora"/>
              <a:sym typeface="Lor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90" name="Shape 290"/>
        <p:cNvGrpSpPr/>
        <p:nvPr/>
      </p:nvGrpSpPr>
      <p:grpSpPr>
        <a:xfrm>
          <a:off x="0" y="0"/>
          <a:ext cx="0" cy="0"/>
          <a:chOff x="0" y="0"/>
          <a:chExt cx="0" cy="0"/>
        </a:xfrm>
      </p:grpSpPr>
      <p:sp>
        <p:nvSpPr>
          <p:cNvPr id="291" name="Google Shape;291;p30"/>
          <p:cNvSpPr txBox="1"/>
          <p:nvPr/>
        </p:nvSpPr>
        <p:spPr>
          <a:xfrm>
            <a:off x="422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SOLUTION</a:t>
            </a:r>
            <a:endParaRPr b="1" sz="2400">
              <a:latin typeface="Helvetica Neue"/>
              <a:ea typeface="Helvetica Neue"/>
              <a:cs typeface="Helvetica Neue"/>
              <a:sym typeface="Helvetica Neue"/>
            </a:endParaRPr>
          </a:p>
        </p:txBody>
      </p:sp>
      <p:sp>
        <p:nvSpPr>
          <p:cNvPr id="292" name="Google Shape;292;p30"/>
          <p:cNvSpPr/>
          <p:nvPr/>
        </p:nvSpPr>
        <p:spPr>
          <a:xfrm>
            <a:off x="208875" y="247400"/>
            <a:ext cx="261000" cy="2610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txBox="1"/>
          <p:nvPr/>
        </p:nvSpPr>
        <p:spPr>
          <a:xfrm>
            <a:off x="208875" y="872875"/>
            <a:ext cx="2902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Haptic feedback phone extension/ feature that varies in intensity based on audio input.</a:t>
            </a:r>
            <a:endParaRPr b="1" sz="2400">
              <a:latin typeface="Helvetica Neue"/>
              <a:ea typeface="Helvetica Neue"/>
              <a:cs typeface="Helvetica Neue"/>
              <a:sym typeface="Helvetica Neue"/>
            </a:endParaRPr>
          </a:p>
        </p:txBody>
      </p:sp>
      <p:pic>
        <p:nvPicPr>
          <p:cNvPr id="294" name="Google Shape;294;p30"/>
          <p:cNvPicPr preferRelativeResize="0"/>
          <p:nvPr/>
        </p:nvPicPr>
        <p:blipFill>
          <a:blip r:embed="rId3">
            <a:alphaModFix/>
          </a:blip>
          <a:stretch>
            <a:fillRect/>
          </a:stretch>
        </p:blipFill>
        <p:spPr>
          <a:xfrm>
            <a:off x="3695025" y="-18425"/>
            <a:ext cx="5347451" cy="51803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98" name="Shape 298"/>
        <p:cNvGrpSpPr/>
        <p:nvPr/>
      </p:nvGrpSpPr>
      <p:grpSpPr>
        <a:xfrm>
          <a:off x="0" y="0"/>
          <a:ext cx="0" cy="0"/>
          <a:chOff x="0" y="0"/>
          <a:chExt cx="0" cy="0"/>
        </a:xfrm>
      </p:grpSpPr>
      <p:pic>
        <p:nvPicPr>
          <p:cNvPr id="299" name="Google Shape;299;p31"/>
          <p:cNvPicPr preferRelativeResize="0"/>
          <p:nvPr/>
        </p:nvPicPr>
        <p:blipFill>
          <a:blip r:embed="rId3">
            <a:alphaModFix/>
          </a:blip>
          <a:stretch>
            <a:fillRect/>
          </a:stretch>
        </p:blipFill>
        <p:spPr>
          <a:xfrm>
            <a:off x="6057300" y="86074"/>
            <a:ext cx="4868224" cy="4713700"/>
          </a:xfrm>
          <a:prstGeom prst="rect">
            <a:avLst/>
          </a:prstGeom>
          <a:noFill/>
          <a:ln>
            <a:noFill/>
          </a:ln>
        </p:spPr>
      </p:pic>
      <p:sp>
        <p:nvSpPr>
          <p:cNvPr id="300" name="Google Shape;300;p31"/>
          <p:cNvSpPr txBox="1"/>
          <p:nvPr/>
        </p:nvSpPr>
        <p:spPr>
          <a:xfrm>
            <a:off x="422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SOLUTION</a:t>
            </a:r>
            <a:endParaRPr b="1" sz="2400">
              <a:latin typeface="Helvetica Neue"/>
              <a:ea typeface="Helvetica Neue"/>
              <a:cs typeface="Helvetica Neue"/>
              <a:sym typeface="Helvetica Neue"/>
            </a:endParaRPr>
          </a:p>
        </p:txBody>
      </p:sp>
      <p:sp>
        <p:nvSpPr>
          <p:cNvPr id="301" name="Google Shape;301;p31"/>
          <p:cNvSpPr/>
          <p:nvPr/>
        </p:nvSpPr>
        <p:spPr>
          <a:xfrm>
            <a:off x="208875" y="247400"/>
            <a:ext cx="261000" cy="26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1"/>
          <p:cNvSpPr txBox="1"/>
          <p:nvPr/>
        </p:nvSpPr>
        <p:spPr>
          <a:xfrm>
            <a:off x="208875" y="872875"/>
            <a:ext cx="3333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Audio interpretation (provided by hearing people – can be in the form of text, drawing, etc) of different media that have audio… </a:t>
            </a:r>
            <a:endParaRPr b="1" sz="2400">
              <a:latin typeface="Helvetica Neue"/>
              <a:ea typeface="Helvetica Neue"/>
              <a:cs typeface="Helvetica Neue"/>
              <a:sym typeface="Helvetica Neue"/>
            </a:endParaRPr>
          </a:p>
        </p:txBody>
      </p:sp>
      <p:sp>
        <p:nvSpPr>
          <p:cNvPr id="303" name="Google Shape;303;p31"/>
          <p:cNvSpPr txBox="1"/>
          <p:nvPr/>
        </p:nvSpPr>
        <p:spPr>
          <a:xfrm>
            <a:off x="261075" y="4382275"/>
            <a:ext cx="789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Upvote system to maintain accountability and provide useful/interesting interpretations</a:t>
            </a:r>
            <a:endParaRPr i="1" sz="1200">
              <a:latin typeface="Lora"/>
              <a:ea typeface="Lora"/>
              <a:cs typeface="Lora"/>
              <a:sym typeface="Lora"/>
            </a:endParaRPr>
          </a:p>
        </p:txBody>
      </p:sp>
      <p:sp>
        <p:nvSpPr>
          <p:cNvPr id="304" name="Google Shape;304;p31"/>
          <p:cNvSpPr txBox="1"/>
          <p:nvPr/>
        </p:nvSpPr>
        <p:spPr>
          <a:xfrm>
            <a:off x="3907850" y="872875"/>
            <a:ext cx="29022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Helvetica Neue"/>
                <a:ea typeface="Helvetica Neue"/>
                <a:cs typeface="Helvetica Neue"/>
                <a:sym typeface="Helvetica Neue"/>
              </a:rPr>
              <a:t>Can be how it makes you feel, details that are important to the overall meaning, or straight up captions.</a:t>
            </a:r>
            <a:endParaRPr b="1" sz="24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0" y="0"/>
            <a:ext cx="9144008"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08" name="Shape 308"/>
        <p:cNvGrpSpPr/>
        <p:nvPr/>
      </p:nvGrpSpPr>
      <p:grpSpPr>
        <a:xfrm>
          <a:off x="0" y="0"/>
          <a:ext cx="0" cy="0"/>
          <a:chOff x="0" y="0"/>
          <a:chExt cx="0" cy="0"/>
        </a:xfrm>
      </p:grpSpPr>
      <p:sp>
        <p:nvSpPr>
          <p:cNvPr id="309" name="Google Shape;309;p32"/>
          <p:cNvSpPr/>
          <p:nvPr/>
        </p:nvSpPr>
        <p:spPr>
          <a:xfrm>
            <a:off x="3226725" y="220675"/>
            <a:ext cx="2446500" cy="4527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32"/>
          <p:cNvPicPr preferRelativeResize="0"/>
          <p:nvPr/>
        </p:nvPicPr>
        <p:blipFill rotWithShape="1">
          <a:blip r:embed="rId3">
            <a:alphaModFix/>
          </a:blip>
          <a:srcRect b="1433" l="497" r="0" t="1033"/>
          <a:stretch/>
        </p:blipFill>
        <p:spPr>
          <a:xfrm>
            <a:off x="256433" y="967513"/>
            <a:ext cx="2707850" cy="3604476"/>
          </a:xfrm>
          <a:prstGeom prst="rect">
            <a:avLst/>
          </a:prstGeom>
          <a:noFill/>
          <a:ln>
            <a:noFill/>
          </a:ln>
        </p:spPr>
      </p:pic>
      <p:pic>
        <p:nvPicPr>
          <p:cNvPr id="311" name="Google Shape;311;p32"/>
          <p:cNvPicPr preferRelativeResize="0"/>
          <p:nvPr/>
        </p:nvPicPr>
        <p:blipFill rotWithShape="1">
          <a:blip r:embed="rId4">
            <a:alphaModFix/>
          </a:blip>
          <a:srcRect b="3931" l="2086" r="2210" t="639"/>
          <a:stretch/>
        </p:blipFill>
        <p:spPr>
          <a:xfrm>
            <a:off x="3180146" y="961037"/>
            <a:ext cx="2707824" cy="3617448"/>
          </a:xfrm>
          <a:prstGeom prst="rect">
            <a:avLst/>
          </a:prstGeom>
          <a:noFill/>
          <a:ln>
            <a:noFill/>
          </a:ln>
        </p:spPr>
      </p:pic>
      <p:pic>
        <p:nvPicPr>
          <p:cNvPr id="312" name="Google Shape;312;p32"/>
          <p:cNvPicPr preferRelativeResize="0"/>
          <p:nvPr/>
        </p:nvPicPr>
        <p:blipFill rotWithShape="1">
          <a:blip r:embed="rId5">
            <a:alphaModFix/>
          </a:blip>
          <a:srcRect b="8805" l="1505" r="1369" t="327"/>
          <a:stretch/>
        </p:blipFill>
        <p:spPr>
          <a:xfrm>
            <a:off x="6103833" y="961025"/>
            <a:ext cx="2861875" cy="3617449"/>
          </a:xfrm>
          <a:prstGeom prst="rect">
            <a:avLst/>
          </a:prstGeom>
          <a:noFill/>
          <a:ln>
            <a:noFill/>
          </a:ln>
        </p:spPr>
      </p:pic>
      <p:sp>
        <p:nvSpPr>
          <p:cNvPr id="313" name="Google Shape;313;p32"/>
          <p:cNvSpPr txBox="1"/>
          <p:nvPr/>
        </p:nvSpPr>
        <p:spPr>
          <a:xfrm>
            <a:off x="3226725" y="169975"/>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ASSUMPTIONS</a:t>
            </a:r>
            <a:endParaRPr b="1" sz="2400">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17" name="Shape 317"/>
        <p:cNvGrpSpPr/>
        <p:nvPr/>
      </p:nvGrpSpPr>
      <p:grpSpPr>
        <a:xfrm>
          <a:off x="0" y="0"/>
          <a:ext cx="0" cy="0"/>
          <a:chOff x="0" y="0"/>
          <a:chExt cx="0" cy="0"/>
        </a:xfrm>
      </p:grpSpPr>
      <p:sp>
        <p:nvSpPr>
          <p:cNvPr id="318" name="Google Shape;318;p33"/>
          <p:cNvSpPr txBox="1"/>
          <p:nvPr/>
        </p:nvSpPr>
        <p:spPr>
          <a:xfrm>
            <a:off x="422850" y="100850"/>
            <a:ext cx="510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1</a:t>
            </a:r>
            <a:endParaRPr b="1" sz="2400">
              <a:latin typeface="Helvetica Neue"/>
              <a:ea typeface="Helvetica Neue"/>
              <a:cs typeface="Helvetica Neue"/>
              <a:sym typeface="Helvetica Neue"/>
            </a:endParaRPr>
          </a:p>
        </p:txBody>
      </p:sp>
      <p:sp>
        <p:nvSpPr>
          <p:cNvPr id="319" name="Google Shape;319;p33"/>
          <p:cNvSpPr/>
          <p:nvPr/>
        </p:nvSpPr>
        <p:spPr>
          <a:xfrm>
            <a:off x="208875" y="247400"/>
            <a:ext cx="261000" cy="261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3"/>
          <p:cNvSpPr txBox="1"/>
          <p:nvPr/>
        </p:nvSpPr>
        <p:spPr>
          <a:xfrm>
            <a:off x="278500" y="896225"/>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DESCRIPTION</a:t>
            </a:r>
            <a:endParaRPr b="1">
              <a:latin typeface="Helvetica Neue"/>
              <a:ea typeface="Helvetica Neue"/>
              <a:cs typeface="Helvetica Neue"/>
              <a:sym typeface="Helvetica Neue"/>
            </a:endParaRPr>
          </a:p>
        </p:txBody>
      </p:sp>
      <p:sp>
        <p:nvSpPr>
          <p:cNvPr id="321" name="Google Shape;321;p33"/>
          <p:cNvSpPr txBox="1"/>
          <p:nvPr/>
        </p:nvSpPr>
        <p:spPr>
          <a:xfrm>
            <a:off x="278500" y="2066850"/>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ASSUMPTION</a:t>
            </a:r>
            <a:endParaRPr b="1">
              <a:latin typeface="Helvetica Neue"/>
              <a:ea typeface="Helvetica Neue"/>
              <a:cs typeface="Helvetica Neue"/>
              <a:sym typeface="Helvetica Neue"/>
            </a:endParaRPr>
          </a:p>
        </p:txBody>
      </p:sp>
      <p:sp>
        <p:nvSpPr>
          <p:cNvPr id="322" name="Google Shape;322;p33"/>
          <p:cNvSpPr txBox="1"/>
          <p:nvPr/>
        </p:nvSpPr>
        <p:spPr>
          <a:xfrm>
            <a:off x="2831400" y="896225"/>
            <a:ext cx="5741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Minimum of three people in a zoom call. All members have their audio off and need to figure out the question “what food do you all dislike”. Only visual cues are allowed, no text or words.</a:t>
            </a:r>
            <a:endParaRPr>
              <a:latin typeface="Helvetica Neue"/>
              <a:ea typeface="Helvetica Neue"/>
              <a:cs typeface="Helvetica Neue"/>
              <a:sym typeface="Helvetica Neue"/>
            </a:endParaRPr>
          </a:p>
        </p:txBody>
      </p:sp>
      <p:sp>
        <p:nvSpPr>
          <p:cNvPr id="323" name="Google Shape;323;p33"/>
          <p:cNvSpPr txBox="1"/>
          <p:nvPr/>
        </p:nvSpPr>
        <p:spPr>
          <a:xfrm>
            <a:off x="2831400" y="1959150"/>
            <a:ext cx="574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Communication can be effective and smooth with video only in a small group setting.</a:t>
            </a:r>
            <a:endParaRPr>
              <a:latin typeface="Helvetica Neue"/>
              <a:ea typeface="Helvetica Neue"/>
              <a:cs typeface="Helvetica Neue"/>
              <a:sym typeface="Helvetica Neue"/>
            </a:endParaRPr>
          </a:p>
        </p:txBody>
      </p:sp>
      <p:pic>
        <p:nvPicPr>
          <p:cNvPr id="324" name="Google Shape;324;p33"/>
          <p:cNvPicPr preferRelativeResize="0"/>
          <p:nvPr/>
        </p:nvPicPr>
        <p:blipFill>
          <a:blip r:embed="rId3">
            <a:alphaModFix/>
          </a:blip>
          <a:stretch>
            <a:fillRect/>
          </a:stretch>
        </p:blipFill>
        <p:spPr>
          <a:xfrm>
            <a:off x="422850" y="2906000"/>
            <a:ext cx="3818650" cy="2002551"/>
          </a:xfrm>
          <a:prstGeom prst="rect">
            <a:avLst/>
          </a:prstGeom>
          <a:noFill/>
          <a:ln>
            <a:noFill/>
          </a:ln>
        </p:spPr>
      </p:pic>
      <p:pic>
        <p:nvPicPr>
          <p:cNvPr id="325" name="Google Shape;325;p33"/>
          <p:cNvPicPr preferRelativeResize="0"/>
          <p:nvPr/>
        </p:nvPicPr>
        <p:blipFill>
          <a:blip r:embed="rId4">
            <a:alphaModFix/>
          </a:blip>
          <a:stretch>
            <a:fillRect/>
          </a:stretch>
        </p:blipFill>
        <p:spPr>
          <a:xfrm>
            <a:off x="5171067" y="2906000"/>
            <a:ext cx="3411310" cy="20025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29" name="Shape 329"/>
        <p:cNvGrpSpPr/>
        <p:nvPr/>
      </p:nvGrpSpPr>
      <p:grpSpPr>
        <a:xfrm>
          <a:off x="0" y="0"/>
          <a:ext cx="0" cy="0"/>
          <a:chOff x="0" y="0"/>
          <a:chExt cx="0" cy="0"/>
        </a:xfrm>
      </p:grpSpPr>
      <p:sp>
        <p:nvSpPr>
          <p:cNvPr id="330" name="Google Shape;330;p34"/>
          <p:cNvSpPr txBox="1"/>
          <p:nvPr/>
        </p:nvSpPr>
        <p:spPr>
          <a:xfrm>
            <a:off x="422850" y="100850"/>
            <a:ext cx="755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1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331" name="Google Shape;331;p34"/>
          <p:cNvSpPr/>
          <p:nvPr/>
        </p:nvSpPr>
        <p:spPr>
          <a:xfrm>
            <a:off x="208875" y="247400"/>
            <a:ext cx="261000" cy="261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4"/>
          <p:cNvSpPr txBox="1"/>
          <p:nvPr/>
        </p:nvSpPr>
        <p:spPr>
          <a:xfrm>
            <a:off x="208875" y="725475"/>
            <a:ext cx="850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We interviewed two </a:t>
            </a:r>
            <a:r>
              <a:rPr lang="en">
                <a:latin typeface="Helvetica Neue"/>
                <a:ea typeface="Helvetica Neue"/>
                <a:cs typeface="Helvetica Neue"/>
                <a:sym typeface="Helvetica Neue"/>
              </a:rPr>
              <a:t>groups</a:t>
            </a:r>
            <a:r>
              <a:rPr lang="en">
                <a:latin typeface="Helvetica Neue"/>
                <a:ea typeface="Helvetica Neue"/>
                <a:cs typeface="Helvetica Neue"/>
                <a:sym typeface="Helvetica Neue"/>
              </a:rPr>
              <a:t> of three people. Both were hearing and due to scheduling conflicts we were not able to interview a third group of ASL speakers.</a:t>
            </a:r>
            <a:endParaRPr>
              <a:latin typeface="Helvetica Neue"/>
              <a:ea typeface="Helvetica Neue"/>
              <a:cs typeface="Helvetica Neue"/>
              <a:sym typeface="Helvetica Neue"/>
            </a:endParaRPr>
          </a:p>
        </p:txBody>
      </p:sp>
      <p:sp>
        <p:nvSpPr>
          <p:cNvPr id="333" name="Google Shape;333;p34"/>
          <p:cNvSpPr txBox="1"/>
          <p:nvPr/>
        </p:nvSpPr>
        <p:spPr>
          <a:xfrm>
            <a:off x="371350" y="1461206"/>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worked</a:t>
            </a:r>
            <a:endParaRPr b="1">
              <a:latin typeface="Helvetica Neue"/>
              <a:ea typeface="Helvetica Neue"/>
              <a:cs typeface="Helvetica Neue"/>
              <a:sym typeface="Helvetica Neue"/>
            </a:endParaRPr>
          </a:p>
        </p:txBody>
      </p:sp>
      <p:sp>
        <p:nvSpPr>
          <p:cNvPr id="334" name="Google Shape;334;p34"/>
          <p:cNvSpPr txBox="1"/>
          <p:nvPr/>
        </p:nvSpPr>
        <p:spPr>
          <a:xfrm>
            <a:off x="4307775" y="1461190"/>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didn’t work</a:t>
            </a:r>
            <a:endParaRPr b="1">
              <a:latin typeface="Helvetica Neue"/>
              <a:ea typeface="Helvetica Neue"/>
              <a:cs typeface="Helvetica Neue"/>
              <a:sym typeface="Helvetica Neue"/>
            </a:endParaRPr>
          </a:p>
        </p:txBody>
      </p:sp>
      <p:sp>
        <p:nvSpPr>
          <p:cNvPr id="335" name="Google Shape;335;p34"/>
          <p:cNvSpPr txBox="1"/>
          <p:nvPr/>
        </p:nvSpPr>
        <p:spPr>
          <a:xfrm>
            <a:off x="371350" y="3157977"/>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Surprises</a:t>
            </a:r>
            <a:endParaRPr b="1">
              <a:latin typeface="Helvetica Neue"/>
              <a:ea typeface="Helvetica Neue"/>
              <a:cs typeface="Helvetica Neue"/>
              <a:sym typeface="Helvetica Neue"/>
            </a:endParaRPr>
          </a:p>
        </p:txBody>
      </p:sp>
      <p:sp>
        <p:nvSpPr>
          <p:cNvPr id="336" name="Google Shape;336;p34"/>
          <p:cNvSpPr txBox="1"/>
          <p:nvPr/>
        </p:nvSpPr>
        <p:spPr>
          <a:xfrm>
            <a:off x="4307775" y="3157977"/>
            <a:ext cx="14286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New learnings</a:t>
            </a:r>
            <a:endParaRPr b="1">
              <a:latin typeface="Helvetica Neue"/>
              <a:ea typeface="Helvetica Neue"/>
              <a:cs typeface="Helvetica Neue"/>
              <a:sym typeface="Helvetica Neue"/>
            </a:endParaRPr>
          </a:p>
        </p:txBody>
      </p:sp>
      <p:sp>
        <p:nvSpPr>
          <p:cNvPr id="337" name="Google Shape;337;p34"/>
          <p:cNvSpPr txBox="1"/>
          <p:nvPr/>
        </p:nvSpPr>
        <p:spPr>
          <a:xfrm>
            <a:off x="371350" y="1861400"/>
            <a:ext cx="3481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Group decided: “beef </a:t>
            </a:r>
            <a:r>
              <a:rPr lang="en">
                <a:solidFill>
                  <a:schemeClr val="dk1"/>
                </a:solidFill>
                <a:latin typeface="Helvetica Neue"/>
                <a:ea typeface="Helvetica Neue"/>
                <a:cs typeface="Helvetica Neue"/>
                <a:sym typeface="Helvetica Neue"/>
              </a:rPr>
              <a:t>tongue</a:t>
            </a:r>
            <a:r>
              <a:rPr lang="en">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Communicating visually</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When someone “took the lead”</a:t>
            </a:r>
            <a:endParaRPr>
              <a:solidFill>
                <a:schemeClr val="dk1"/>
              </a:solidFill>
              <a:latin typeface="Helvetica Neue"/>
              <a:ea typeface="Helvetica Neue"/>
              <a:cs typeface="Helvetica Neue"/>
              <a:sym typeface="Helvetica Neue"/>
            </a:endParaRPr>
          </a:p>
        </p:txBody>
      </p:sp>
      <p:sp>
        <p:nvSpPr>
          <p:cNvPr id="338" name="Google Shape;338;p34"/>
          <p:cNvSpPr txBox="1"/>
          <p:nvPr/>
        </p:nvSpPr>
        <p:spPr>
          <a:xfrm>
            <a:off x="4307775" y="1861400"/>
            <a:ext cx="42198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Awkward silence in the beginning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Some people dominated the conversation</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“Hard to convey abstract concepts”</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a:t>
            </a:r>
            <a:r>
              <a:rPr lang="en">
                <a:solidFill>
                  <a:schemeClr val="dk1"/>
                </a:solidFill>
                <a:latin typeface="Helvetica Neue"/>
                <a:ea typeface="Helvetica Neue"/>
                <a:cs typeface="Helvetica Neue"/>
                <a:sym typeface="Helvetica Neue"/>
              </a:rPr>
              <a:t>eople were different sizes on the screen</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Blurred background made gestures difficult to see</a:t>
            </a:r>
            <a:endParaRPr>
              <a:solidFill>
                <a:schemeClr val="dk1"/>
              </a:solidFill>
              <a:latin typeface="Helvetica Neue"/>
              <a:ea typeface="Helvetica Neue"/>
              <a:cs typeface="Helvetica Neue"/>
              <a:sym typeface="Helvetica Neue"/>
            </a:endParaRPr>
          </a:p>
        </p:txBody>
      </p:sp>
      <p:sp>
        <p:nvSpPr>
          <p:cNvPr id="339" name="Google Shape;339;p34"/>
          <p:cNvSpPr txBox="1"/>
          <p:nvPr/>
        </p:nvSpPr>
        <p:spPr>
          <a:xfrm>
            <a:off x="361275" y="3558175"/>
            <a:ext cx="34812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“Easier time focusing”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No one </a:t>
            </a:r>
            <a:r>
              <a:rPr lang="en">
                <a:solidFill>
                  <a:schemeClr val="dk1"/>
                </a:solidFill>
                <a:latin typeface="Helvetica Neue"/>
                <a:ea typeface="Helvetica Neue"/>
                <a:cs typeface="Helvetica Neue"/>
                <a:sym typeface="Helvetica Neue"/>
              </a:rPr>
              <a:t>could</a:t>
            </a:r>
            <a:r>
              <a:rPr lang="en">
                <a:solidFill>
                  <a:schemeClr val="dk1"/>
                </a:solidFill>
                <a:latin typeface="Helvetica Neue"/>
                <a:ea typeface="Helvetica Neue"/>
                <a:cs typeface="Helvetica Neue"/>
                <a:sym typeface="Helvetica Neue"/>
              </a:rPr>
              <a:t> “talk over” anyone</a:t>
            </a:r>
            <a:r>
              <a:rPr lang="en">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They didn’t expect to find a common ground and they did</a:t>
            </a:r>
            <a:endParaRPr>
              <a:solidFill>
                <a:schemeClr val="dk1"/>
              </a:solidFill>
              <a:latin typeface="Helvetica Neue"/>
              <a:ea typeface="Helvetica Neue"/>
              <a:cs typeface="Helvetica Neue"/>
              <a:sym typeface="Helvetica Neue"/>
            </a:endParaRPr>
          </a:p>
        </p:txBody>
      </p:sp>
      <p:sp>
        <p:nvSpPr>
          <p:cNvPr id="340" name="Google Shape;340;p34"/>
          <p:cNvSpPr txBox="1"/>
          <p:nvPr/>
        </p:nvSpPr>
        <p:spPr>
          <a:xfrm>
            <a:off x="4307775" y="3558175"/>
            <a:ext cx="42198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A visual group conversation can occur on a virtual platform</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 this space there is often only one speaker at a time; helps people stay present</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We need to explore ASL use in digital space</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44" name="Shape 344"/>
        <p:cNvGrpSpPr/>
        <p:nvPr/>
      </p:nvGrpSpPr>
      <p:grpSpPr>
        <a:xfrm>
          <a:off x="0" y="0"/>
          <a:ext cx="0" cy="0"/>
          <a:chOff x="0" y="0"/>
          <a:chExt cx="0" cy="0"/>
        </a:xfrm>
      </p:grpSpPr>
      <p:sp>
        <p:nvSpPr>
          <p:cNvPr id="345" name="Google Shape;345;p35"/>
          <p:cNvSpPr txBox="1"/>
          <p:nvPr/>
        </p:nvSpPr>
        <p:spPr>
          <a:xfrm>
            <a:off x="422850" y="100850"/>
            <a:ext cx="755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1 </a:t>
            </a:r>
            <a:r>
              <a:rPr lang="en" sz="2400">
                <a:latin typeface="Helvetica Neue"/>
                <a:ea typeface="Helvetica Neue"/>
                <a:cs typeface="Helvetica Neue"/>
                <a:sym typeface="Helvetica Neue"/>
              </a:rPr>
              <a:t>VALIDITY</a:t>
            </a:r>
            <a:endParaRPr sz="2400">
              <a:latin typeface="Helvetica Neue"/>
              <a:ea typeface="Helvetica Neue"/>
              <a:cs typeface="Helvetica Neue"/>
              <a:sym typeface="Helvetica Neue"/>
            </a:endParaRPr>
          </a:p>
        </p:txBody>
      </p:sp>
      <p:sp>
        <p:nvSpPr>
          <p:cNvPr id="346" name="Google Shape;346;p35"/>
          <p:cNvSpPr/>
          <p:nvPr/>
        </p:nvSpPr>
        <p:spPr>
          <a:xfrm>
            <a:off x="208875" y="247400"/>
            <a:ext cx="261000" cy="261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5"/>
          <p:cNvSpPr txBox="1"/>
          <p:nvPr/>
        </p:nvSpPr>
        <p:spPr>
          <a:xfrm>
            <a:off x="208875" y="2571750"/>
            <a:ext cx="8508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It </a:t>
            </a:r>
            <a:r>
              <a:rPr lang="en">
                <a:latin typeface="Lora"/>
                <a:ea typeface="Lora"/>
                <a:cs typeface="Lora"/>
                <a:sym typeface="Lora"/>
              </a:rPr>
              <a:t>became</a:t>
            </a:r>
            <a:r>
              <a:rPr lang="en">
                <a:latin typeface="Lora"/>
                <a:ea typeface="Lora"/>
                <a:cs typeface="Lora"/>
                <a:sym typeface="Lora"/>
              </a:rPr>
              <a:t> clear that visual communication can be effective in a virtual space due to the success of the groups, however this communication style appears to be less fluid and dynamic (more like speaker-audience) than in-person conversation–at least for hearing people</a:t>
            </a:r>
            <a:endParaRPr>
              <a:latin typeface="Lora"/>
              <a:ea typeface="Lora"/>
              <a:cs typeface="Lora"/>
              <a:sym typeface="Lora"/>
            </a:endParaRPr>
          </a:p>
        </p:txBody>
      </p:sp>
      <p:sp>
        <p:nvSpPr>
          <p:cNvPr id="348" name="Google Shape;348;p35"/>
          <p:cNvSpPr txBox="1"/>
          <p:nvPr/>
        </p:nvSpPr>
        <p:spPr>
          <a:xfrm>
            <a:off x="208875" y="1899375"/>
            <a:ext cx="8508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Helvetica Neue"/>
                <a:ea typeface="Helvetica Neue"/>
                <a:cs typeface="Helvetica Neue"/>
                <a:sym typeface="Helvetica Neue"/>
              </a:rPr>
              <a:t>PARTIALLY VALID</a:t>
            </a:r>
            <a:endParaRPr b="1" sz="3200">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52" name="Shape 352"/>
        <p:cNvGrpSpPr/>
        <p:nvPr/>
      </p:nvGrpSpPr>
      <p:grpSpPr>
        <a:xfrm>
          <a:off x="0" y="0"/>
          <a:ext cx="0" cy="0"/>
          <a:chOff x="0" y="0"/>
          <a:chExt cx="0" cy="0"/>
        </a:xfrm>
      </p:grpSpPr>
      <p:sp>
        <p:nvSpPr>
          <p:cNvPr id="353" name="Google Shape;353;p36"/>
          <p:cNvSpPr txBox="1"/>
          <p:nvPr/>
        </p:nvSpPr>
        <p:spPr>
          <a:xfrm>
            <a:off x="422850" y="100850"/>
            <a:ext cx="510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2</a:t>
            </a:r>
            <a:endParaRPr b="1" sz="2400">
              <a:latin typeface="Helvetica Neue"/>
              <a:ea typeface="Helvetica Neue"/>
              <a:cs typeface="Helvetica Neue"/>
              <a:sym typeface="Helvetica Neue"/>
            </a:endParaRPr>
          </a:p>
        </p:txBody>
      </p:sp>
      <p:sp>
        <p:nvSpPr>
          <p:cNvPr id="354" name="Google Shape;354;p36"/>
          <p:cNvSpPr/>
          <p:nvPr/>
        </p:nvSpPr>
        <p:spPr>
          <a:xfrm>
            <a:off x="208875" y="247400"/>
            <a:ext cx="261000" cy="2610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6"/>
          <p:cNvSpPr txBox="1"/>
          <p:nvPr/>
        </p:nvSpPr>
        <p:spPr>
          <a:xfrm>
            <a:off x="278500" y="1201025"/>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DESCRIPTION</a:t>
            </a:r>
            <a:endParaRPr b="1">
              <a:latin typeface="Helvetica Neue"/>
              <a:ea typeface="Helvetica Neue"/>
              <a:cs typeface="Helvetica Neue"/>
              <a:sym typeface="Helvetica Neue"/>
            </a:endParaRPr>
          </a:p>
        </p:txBody>
      </p:sp>
      <p:sp>
        <p:nvSpPr>
          <p:cNvPr id="356" name="Google Shape;356;p36"/>
          <p:cNvSpPr txBox="1"/>
          <p:nvPr/>
        </p:nvSpPr>
        <p:spPr>
          <a:xfrm>
            <a:off x="278500" y="2371650"/>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ASSUMPTION</a:t>
            </a:r>
            <a:endParaRPr b="1">
              <a:latin typeface="Helvetica Neue"/>
              <a:ea typeface="Helvetica Neue"/>
              <a:cs typeface="Helvetica Neue"/>
              <a:sym typeface="Helvetica Neue"/>
            </a:endParaRPr>
          </a:p>
        </p:txBody>
      </p:sp>
      <p:sp>
        <p:nvSpPr>
          <p:cNvPr id="357" name="Google Shape;357;p36"/>
          <p:cNvSpPr txBox="1"/>
          <p:nvPr/>
        </p:nvSpPr>
        <p:spPr>
          <a:xfrm>
            <a:off x="2069400" y="1201025"/>
            <a:ext cx="438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We have a user play Candy Crush on the iPhone for 3 minutes with haptic feedback. After the 3 minutes are up, we have them turn off the haptic feedback in settings.</a:t>
            </a:r>
            <a:endParaRPr>
              <a:latin typeface="Helvetica Neue"/>
              <a:ea typeface="Helvetica Neue"/>
              <a:cs typeface="Helvetica Neue"/>
              <a:sym typeface="Helvetica Neue"/>
            </a:endParaRPr>
          </a:p>
        </p:txBody>
      </p:sp>
      <p:sp>
        <p:nvSpPr>
          <p:cNvPr id="358" name="Google Shape;358;p36"/>
          <p:cNvSpPr txBox="1"/>
          <p:nvPr/>
        </p:nvSpPr>
        <p:spPr>
          <a:xfrm>
            <a:off x="2069400" y="2391250"/>
            <a:ext cx="442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Haptic feedback will add to and not retract from what you are watching or viewing.</a:t>
            </a:r>
            <a:endParaRPr>
              <a:latin typeface="Helvetica Neue"/>
              <a:ea typeface="Helvetica Neue"/>
              <a:cs typeface="Helvetica Neue"/>
              <a:sym typeface="Helvetica Neue"/>
            </a:endParaRPr>
          </a:p>
        </p:txBody>
      </p:sp>
      <p:pic>
        <p:nvPicPr>
          <p:cNvPr id="359" name="Google Shape;359;p36"/>
          <p:cNvPicPr preferRelativeResize="0"/>
          <p:nvPr/>
        </p:nvPicPr>
        <p:blipFill>
          <a:blip r:embed="rId3">
            <a:alphaModFix/>
          </a:blip>
          <a:stretch>
            <a:fillRect/>
          </a:stretch>
        </p:blipFill>
        <p:spPr>
          <a:xfrm>
            <a:off x="7265150" y="902550"/>
            <a:ext cx="1602725" cy="3469752"/>
          </a:xfrm>
          <a:prstGeom prst="rect">
            <a:avLst/>
          </a:prstGeom>
          <a:noFill/>
          <a:ln>
            <a:noFill/>
          </a:ln>
        </p:spPr>
      </p:pic>
      <p:cxnSp>
        <p:nvCxnSpPr>
          <p:cNvPr id="360" name="Google Shape;360;p36"/>
          <p:cNvCxnSpPr/>
          <p:nvPr/>
        </p:nvCxnSpPr>
        <p:spPr>
          <a:xfrm>
            <a:off x="-44825" y="4684050"/>
            <a:ext cx="8057100" cy="0"/>
          </a:xfrm>
          <a:prstGeom prst="straightConnector1">
            <a:avLst/>
          </a:prstGeom>
          <a:noFill/>
          <a:ln cap="flat" cmpd="sng" w="9525">
            <a:solidFill>
              <a:schemeClr val="dk2"/>
            </a:solidFill>
            <a:prstDash val="solid"/>
            <a:round/>
            <a:headEnd len="med" w="med" type="none"/>
            <a:tailEnd len="med" w="med" type="none"/>
          </a:ln>
        </p:spPr>
      </p:cxnSp>
      <p:pic>
        <p:nvPicPr>
          <p:cNvPr id="361" name="Google Shape;361;p36"/>
          <p:cNvPicPr preferRelativeResize="0"/>
          <p:nvPr/>
        </p:nvPicPr>
        <p:blipFill>
          <a:blip r:embed="rId4">
            <a:alphaModFix/>
          </a:blip>
          <a:stretch>
            <a:fillRect/>
          </a:stretch>
        </p:blipFill>
        <p:spPr>
          <a:xfrm>
            <a:off x="714225" y="3374400"/>
            <a:ext cx="2960148" cy="1575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65" name="Shape 365"/>
        <p:cNvGrpSpPr/>
        <p:nvPr/>
      </p:nvGrpSpPr>
      <p:grpSpPr>
        <a:xfrm>
          <a:off x="0" y="0"/>
          <a:ext cx="0" cy="0"/>
          <a:chOff x="0" y="0"/>
          <a:chExt cx="0" cy="0"/>
        </a:xfrm>
      </p:grpSpPr>
      <p:sp>
        <p:nvSpPr>
          <p:cNvPr id="366" name="Google Shape;366;p37"/>
          <p:cNvSpPr txBox="1"/>
          <p:nvPr/>
        </p:nvSpPr>
        <p:spPr>
          <a:xfrm>
            <a:off x="422850" y="100850"/>
            <a:ext cx="640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2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367" name="Google Shape;367;p37"/>
          <p:cNvSpPr/>
          <p:nvPr/>
        </p:nvSpPr>
        <p:spPr>
          <a:xfrm>
            <a:off x="208875" y="247400"/>
            <a:ext cx="261000" cy="2610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7"/>
          <p:cNvSpPr txBox="1"/>
          <p:nvPr/>
        </p:nvSpPr>
        <p:spPr>
          <a:xfrm>
            <a:off x="208875" y="649275"/>
            <a:ext cx="850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We interviewed 2 people. Due to technical difficulties, we weren’t able to test directly with one of them who was hard of hearing (participant A). The other participant was hearing (participant B).</a:t>
            </a:r>
            <a:endParaRPr>
              <a:latin typeface="Helvetica Neue"/>
              <a:ea typeface="Helvetica Neue"/>
              <a:cs typeface="Helvetica Neue"/>
              <a:sym typeface="Helvetica Neue"/>
            </a:endParaRPr>
          </a:p>
        </p:txBody>
      </p:sp>
      <p:sp>
        <p:nvSpPr>
          <p:cNvPr id="369" name="Google Shape;369;p37"/>
          <p:cNvSpPr txBox="1"/>
          <p:nvPr/>
        </p:nvSpPr>
        <p:spPr>
          <a:xfrm>
            <a:off x="371350" y="1385006"/>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worked</a:t>
            </a:r>
            <a:endParaRPr b="1">
              <a:latin typeface="Helvetica Neue"/>
              <a:ea typeface="Helvetica Neue"/>
              <a:cs typeface="Helvetica Neue"/>
              <a:sym typeface="Helvetica Neue"/>
            </a:endParaRPr>
          </a:p>
        </p:txBody>
      </p:sp>
      <p:sp>
        <p:nvSpPr>
          <p:cNvPr id="370" name="Google Shape;370;p37"/>
          <p:cNvSpPr txBox="1"/>
          <p:nvPr/>
        </p:nvSpPr>
        <p:spPr>
          <a:xfrm>
            <a:off x="4307775" y="1384990"/>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didn’t work</a:t>
            </a:r>
            <a:endParaRPr b="1">
              <a:latin typeface="Helvetica Neue"/>
              <a:ea typeface="Helvetica Neue"/>
              <a:cs typeface="Helvetica Neue"/>
              <a:sym typeface="Helvetica Neue"/>
            </a:endParaRPr>
          </a:p>
        </p:txBody>
      </p:sp>
      <p:sp>
        <p:nvSpPr>
          <p:cNvPr id="371" name="Google Shape;371;p37"/>
          <p:cNvSpPr txBox="1"/>
          <p:nvPr/>
        </p:nvSpPr>
        <p:spPr>
          <a:xfrm>
            <a:off x="371350" y="3045681"/>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Surprises</a:t>
            </a:r>
            <a:endParaRPr b="1">
              <a:latin typeface="Helvetica Neue"/>
              <a:ea typeface="Helvetica Neue"/>
              <a:cs typeface="Helvetica Neue"/>
              <a:sym typeface="Helvetica Neue"/>
            </a:endParaRPr>
          </a:p>
        </p:txBody>
      </p:sp>
      <p:sp>
        <p:nvSpPr>
          <p:cNvPr id="372" name="Google Shape;372;p37"/>
          <p:cNvSpPr txBox="1"/>
          <p:nvPr/>
        </p:nvSpPr>
        <p:spPr>
          <a:xfrm>
            <a:off x="4307775" y="3045681"/>
            <a:ext cx="14286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New learnings</a:t>
            </a:r>
            <a:endParaRPr b="1">
              <a:latin typeface="Helvetica Neue"/>
              <a:ea typeface="Helvetica Neue"/>
              <a:cs typeface="Helvetica Neue"/>
              <a:sym typeface="Helvetica Neue"/>
            </a:endParaRPr>
          </a:p>
        </p:txBody>
      </p:sp>
      <p:sp>
        <p:nvSpPr>
          <p:cNvPr id="373" name="Google Shape;373;p37"/>
          <p:cNvSpPr txBox="1"/>
          <p:nvPr/>
        </p:nvSpPr>
        <p:spPr>
          <a:xfrm>
            <a:off x="371350" y="1785200"/>
            <a:ext cx="34812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Participant B preferred the haptic feedback to the visuals of the game</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Haptic feedback can be useful in urgent situations (participant A).</a:t>
            </a:r>
            <a:endParaRPr>
              <a:solidFill>
                <a:schemeClr val="dk1"/>
              </a:solidFill>
              <a:latin typeface="Helvetica Neue"/>
              <a:ea typeface="Helvetica Neue"/>
              <a:cs typeface="Helvetica Neue"/>
              <a:sym typeface="Helvetica Neue"/>
            </a:endParaRPr>
          </a:p>
        </p:txBody>
      </p:sp>
      <p:sp>
        <p:nvSpPr>
          <p:cNvPr id="374" name="Google Shape;374;p37"/>
          <p:cNvSpPr txBox="1"/>
          <p:nvPr/>
        </p:nvSpPr>
        <p:spPr>
          <a:xfrm>
            <a:off x="4307775" y="1785200"/>
            <a:ext cx="46344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Haptic feedback makes me anxious and distracted (participant A)</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Participant A feels </a:t>
            </a:r>
            <a:r>
              <a:rPr lang="en">
                <a:solidFill>
                  <a:schemeClr val="dk1"/>
                </a:solidFill>
                <a:latin typeface="Helvetica Neue"/>
                <a:ea typeface="Helvetica Neue"/>
                <a:cs typeface="Helvetica Neue"/>
                <a:sym typeface="Helvetica Neue"/>
              </a:rPr>
              <a:t>haptic feedback is distracting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Participant B felt the game visuals were distracting and too flashy</a:t>
            </a:r>
            <a:endParaRPr>
              <a:solidFill>
                <a:schemeClr val="dk1"/>
              </a:solidFill>
              <a:latin typeface="Helvetica Neue"/>
              <a:ea typeface="Helvetica Neue"/>
              <a:cs typeface="Helvetica Neue"/>
              <a:sym typeface="Helvetica Neue"/>
            </a:endParaRPr>
          </a:p>
        </p:txBody>
      </p:sp>
      <p:sp>
        <p:nvSpPr>
          <p:cNvPr id="375" name="Google Shape;375;p37"/>
          <p:cNvSpPr txBox="1"/>
          <p:nvPr/>
        </p:nvSpPr>
        <p:spPr>
          <a:xfrm>
            <a:off x="361275" y="3445875"/>
            <a:ext cx="34428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Vibration is completely turned off by participant A</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Haptic feedback can be useful when learning.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Haptic feedback was felt before visual feedback.</a:t>
            </a:r>
            <a:endParaRPr>
              <a:solidFill>
                <a:schemeClr val="dk1"/>
              </a:solidFill>
              <a:latin typeface="Helvetica Neue"/>
              <a:ea typeface="Helvetica Neue"/>
              <a:cs typeface="Helvetica Neue"/>
              <a:sym typeface="Helvetica Neue"/>
            </a:endParaRPr>
          </a:p>
        </p:txBody>
      </p:sp>
      <p:sp>
        <p:nvSpPr>
          <p:cNvPr id="376" name="Google Shape;376;p37"/>
          <p:cNvSpPr txBox="1"/>
          <p:nvPr/>
        </p:nvSpPr>
        <p:spPr>
          <a:xfrm>
            <a:off x="4307775" y="3445875"/>
            <a:ext cx="4049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We need to get more feedback from deaf and hard of hearing people.</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Preference to having haptic feedback is context dependent.</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80" name="Shape 380"/>
        <p:cNvGrpSpPr/>
        <p:nvPr/>
      </p:nvGrpSpPr>
      <p:grpSpPr>
        <a:xfrm>
          <a:off x="0" y="0"/>
          <a:ext cx="0" cy="0"/>
          <a:chOff x="0" y="0"/>
          <a:chExt cx="0" cy="0"/>
        </a:xfrm>
      </p:grpSpPr>
      <p:sp>
        <p:nvSpPr>
          <p:cNvPr id="381" name="Google Shape;381;p38"/>
          <p:cNvSpPr txBox="1"/>
          <p:nvPr/>
        </p:nvSpPr>
        <p:spPr>
          <a:xfrm>
            <a:off x="422850" y="100850"/>
            <a:ext cx="755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2 </a:t>
            </a:r>
            <a:r>
              <a:rPr lang="en" sz="2400">
                <a:latin typeface="Helvetica Neue"/>
                <a:ea typeface="Helvetica Neue"/>
                <a:cs typeface="Helvetica Neue"/>
                <a:sym typeface="Helvetica Neue"/>
              </a:rPr>
              <a:t>VALIDITY</a:t>
            </a:r>
            <a:endParaRPr sz="2400">
              <a:latin typeface="Helvetica Neue"/>
              <a:ea typeface="Helvetica Neue"/>
              <a:cs typeface="Helvetica Neue"/>
              <a:sym typeface="Helvetica Neue"/>
            </a:endParaRPr>
          </a:p>
        </p:txBody>
      </p:sp>
      <p:sp>
        <p:nvSpPr>
          <p:cNvPr id="382" name="Google Shape;382;p38"/>
          <p:cNvSpPr/>
          <p:nvPr/>
        </p:nvSpPr>
        <p:spPr>
          <a:xfrm>
            <a:off x="208875" y="247400"/>
            <a:ext cx="261000" cy="2610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8"/>
          <p:cNvSpPr txBox="1"/>
          <p:nvPr/>
        </p:nvSpPr>
        <p:spPr>
          <a:xfrm>
            <a:off x="208875" y="2571750"/>
            <a:ext cx="8508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The participant who was hard of hearing didn’t experience haptic feedback positively, while the hearing participant did. We would need to test with more hard of hearing and deaf people to get their input. </a:t>
            </a:r>
            <a:endParaRPr>
              <a:latin typeface="Lora"/>
              <a:ea typeface="Lora"/>
              <a:cs typeface="Lora"/>
              <a:sym typeface="Lora"/>
            </a:endParaRPr>
          </a:p>
        </p:txBody>
      </p:sp>
      <p:sp>
        <p:nvSpPr>
          <p:cNvPr id="384" name="Google Shape;384;p38"/>
          <p:cNvSpPr txBox="1"/>
          <p:nvPr/>
        </p:nvSpPr>
        <p:spPr>
          <a:xfrm>
            <a:off x="208875" y="1899375"/>
            <a:ext cx="8508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Helvetica Neue"/>
                <a:ea typeface="Helvetica Neue"/>
                <a:cs typeface="Helvetica Neue"/>
                <a:sym typeface="Helvetica Neue"/>
              </a:rPr>
              <a:t>INCONCLUSIVE</a:t>
            </a:r>
            <a:endParaRPr b="1" sz="3200">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88" name="Shape 388"/>
        <p:cNvGrpSpPr/>
        <p:nvPr/>
      </p:nvGrpSpPr>
      <p:grpSpPr>
        <a:xfrm>
          <a:off x="0" y="0"/>
          <a:ext cx="0" cy="0"/>
          <a:chOff x="0" y="0"/>
          <a:chExt cx="0" cy="0"/>
        </a:xfrm>
      </p:grpSpPr>
      <p:sp>
        <p:nvSpPr>
          <p:cNvPr id="389" name="Google Shape;389;p39"/>
          <p:cNvSpPr txBox="1"/>
          <p:nvPr/>
        </p:nvSpPr>
        <p:spPr>
          <a:xfrm>
            <a:off x="422850" y="100850"/>
            <a:ext cx="5103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3</a:t>
            </a:r>
            <a:endParaRPr b="1" sz="2400">
              <a:latin typeface="Helvetica Neue"/>
              <a:ea typeface="Helvetica Neue"/>
              <a:cs typeface="Helvetica Neue"/>
              <a:sym typeface="Helvetica Neue"/>
            </a:endParaRPr>
          </a:p>
        </p:txBody>
      </p:sp>
      <p:sp>
        <p:nvSpPr>
          <p:cNvPr id="390" name="Google Shape;390;p39"/>
          <p:cNvSpPr/>
          <p:nvPr/>
        </p:nvSpPr>
        <p:spPr>
          <a:xfrm>
            <a:off x="208875" y="247400"/>
            <a:ext cx="261000" cy="26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9"/>
          <p:cNvSpPr txBox="1"/>
          <p:nvPr/>
        </p:nvSpPr>
        <p:spPr>
          <a:xfrm>
            <a:off x="278500" y="1299075"/>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DESCRIPTION</a:t>
            </a:r>
            <a:endParaRPr b="1">
              <a:latin typeface="Helvetica Neue"/>
              <a:ea typeface="Helvetica Neue"/>
              <a:cs typeface="Helvetica Neue"/>
              <a:sym typeface="Helvetica Neue"/>
            </a:endParaRPr>
          </a:p>
        </p:txBody>
      </p:sp>
      <p:sp>
        <p:nvSpPr>
          <p:cNvPr id="392" name="Google Shape;392;p39"/>
          <p:cNvSpPr txBox="1"/>
          <p:nvPr/>
        </p:nvSpPr>
        <p:spPr>
          <a:xfrm>
            <a:off x="278500" y="3370900"/>
            <a:ext cx="34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ASSUMPTION</a:t>
            </a:r>
            <a:endParaRPr b="1">
              <a:latin typeface="Helvetica Neue"/>
              <a:ea typeface="Helvetica Neue"/>
              <a:cs typeface="Helvetica Neue"/>
              <a:sym typeface="Helvetica Neue"/>
            </a:endParaRPr>
          </a:p>
        </p:txBody>
      </p:sp>
      <p:sp>
        <p:nvSpPr>
          <p:cNvPr id="393" name="Google Shape;393;p39"/>
          <p:cNvSpPr txBox="1"/>
          <p:nvPr/>
        </p:nvSpPr>
        <p:spPr>
          <a:xfrm>
            <a:off x="2831400" y="1299075"/>
            <a:ext cx="5741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Two interviewees take turns between: interviewee A listening to a song and drawing how it ‘feels,’and interviewee B interpreting said drawing. After the exercise, both interviewees listen to the audio together and compare </a:t>
            </a:r>
            <a:r>
              <a:rPr lang="en">
                <a:latin typeface="Helvetica Neue"/>
                <a:ea typeface="Helvetica Neue"/>
                <a:cs typeface="Helvetica Neue"/>
                <a:sym typeface="Helvetica Neue"/>
              </a:rPr>
              <a:t>their experience and expectations.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We chose songs that ranged between instrumentals, non-English, and English and observed the difference in drawings.</a:t>
            </a:r>
            <a:endParaRPr>
              <a:latin typeface="Helvetica Neue"/>
              <a:ea typeface="Helvetica Neue"/>
              <a:cs typeface="Helvetica Neue"/>
              <a:sym typeface="Helvetica Neue"/>
            </a:endParaRPr>
          </a:p>
        </p:txBody>
      </p:sp>
      <p:sp>
        <p:nvSpPr>
          <p:cNvPr id="394" name="Google Shape;394;p39"/>
          <p:cNvSpPr txBox="1"/>
          <p:nvPr/>
        </p:nvSpPr>
        <p:spPr>
          <a:xfrm>
            <a:off x="2831400" y="3390500"/>
            <a:ext cx="574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 unique audio interpretation can be effective for conveying the nuance in information/meaning in content</a:t>
            </a:r>
            <a:endParaRPr>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98" name="Shape 398"/>
        <p:cNvGrpSpPr/>
        <p:nvPr/>
      </p:nvGrpSpPr>
      <p:grpSpPr>
        <a:xfrm>
          <a:off x="0" y="0"/>
          <a:ext cx="0" cy="0"/>
          <a:chOff x="0" y="0"/>
          <a:chExt cx="0" cy="0"/>
        </a:xfrm>
      </p:grpSpPr>
      <p:sp>
        <p:nvSpPr>
          <p:cNvPr id="399" name="Google Shape;399;p40"/>
          <p:cNvSpPr txBox="1"/>
          <p:nvPr/>
        </p:nvSpPr>
        <p:spPr>
          <a:xfrm>
            <a:off x="422850" y="100850"/>
            <a:ext cx="680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3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400" name="Google Shape;400;p40"/>
          <p:cNvSpPr/>
          <p:nvPr/>
        </p:nvSpPr>
        <p:spPr>
          <a:xfrm>
            <a:off x="208875" y="247400"/>
            <a:ext cx="261000" cy="26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40"/>
          <p:cNvPicPr preferRelativeResize="0"/>
          <p:nvPr/>
        </p:nvPicPr>
        <p:blipFill>
          <a:blip r:embed="rId3">
            <a:alphaModFix/>
          </a:blip>
          <a:stretch>
            <a:fillRect/>
          </a:stretch>
        </p:blipFill>
        <p:spPr>
          <a:xfrm>
            <a:off x="161450" y="1106325"/>
            <a:ext cx="2407173" cy="3209574"/>
          </a:xfrm>
          <a:prstGeom prst="rect">
            <a:avLst/>
          </a:prstGeom>
          <a:noFill/>
          <a:ln>
            <a:noFill/>
          </a:ln>
        </p:spPr>
      </p:pic>
      <p:pic>
        <p:nvPicPr>
          <p:cNvPr id="402" name="Google Shape;402;p40"/>
          <p:cNvPicPr preferRelativeResize="0"/>
          <p:nvPr/>
        </p:nvPicPr>
        <p:blipFill>
          <a:blip r:embed="rId4">
            <a:alphaModFix/>
          </a:blip>
          <a:stretch>
            <a:fillRect/>
          </a:stretch>
        </p:blipFill>
        <p:spPr>
          <a:xfrm>
            <a:off x="2619612" y="1106325"/>
            <a:ext cx="2407173" cy="3209564"/>
          </a:xfrm>
          <a:prstGeom prst="rect">
            <a:avLst/>
          </a:prstGeom>
          <a:noFill/>
          <a:ln>
            <a:noFill/>
          </a:ln>
        </p:spPr>
      </p:pic>
      <p:pic>
        <p:nvPicPr>
          <p:cNvPr id="403" name="Google Shape;403;p40"/>
          <p:cNvPicPr preferRelativeResize="0"/>
          <p:nvPr/>
        </p:nvPicPr>
        <p:blipFill>
          <a:blip r:embed="rId5">
            <a:alphaModFix/>
          </a:blip>
          <a:stretch>
            <a:fillRect/>
          </a:stretch>
        </p:blipFill>
        <p:spPr>
          <a:xfrm>
            <a:off x="5238850" y="1106325"/>
            <a:ext cx="1804477" cy="3209574"/>
          </a:xfrm>
          <a:prstGeom prst="rect">
            <a:avLst/>
          </a:prstGeom>
          <a:noFill/>
          <a:ln>
            <a:noFill/>
          </a:ln>
        </p:spPr>
      </p:pic>
      <p:pic>
        <p:nvPicPr>
          <p:cNvPr id="404" name="Google Shape;404;p40"/>
          <p:cNvPicPr preferRelativeResize="0"/>
          <p:nvPr/>
        </p:nvPicPr>
        <p:blipFill>
          <a:blip r:embed="rId6">
            <a:alphaModFix/>
          </a:blip>
          <a:stretch>
            <a:fillRect/>
          </a:stretch>
        </p:blipFill>
        <p:spPr>
          <a:xfrm>
            <a:off x="7138177" y="1106350"/>
            <a:ext cx="1804476" cy="3209537"/>
          </a:xfrm>
          <a:prstGeom prst="rect">
            <a:avLst/>
          </a:prstGeom>
          <a:noFill/>
          <a:ln>
            <a:noFill/>
          </a:ln>
        </p:spPr>
      </p:pic>
      <p:sp>
        <p:nvSpPr>
          <p:cNvPr id="405" name="Google Shape;405;p40"/>
          <p:cNvSpPr txBox="1"/>
          <p:nvPr/>
        </p:nvSpPr>
        <p:spPr>
          <a:xfrm>
            <a:off x="545738" y="4471175"/>
            <a:ext cx="163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Instagram - DEAN</a:t>
            </a:r>
            <a:endParaRPr i="1" sz="1200">
              <a:latin typeface="Lora"/>
              <a:ea typeface="Lora"/>
              <a:cs typeface="Lora"/>
              <a:sym typeface="Lora"/>
            </a:endParaRPr>
          </a:p>
        </p:txBody>
      </p:sp>
      <p:sp>
        <p:nvSpPr>
          <p:cNvPr id="406" name="Google Shape;406;p40"/>
          <p:cNvSpPr txBox="1"/>
          <p:nvPr/>
        </p:nvSpPr>
        <p:spPr>
          <a:xfrm>
            <a:off x="5313213" y="4471175"/>
            <a:ext cx="163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Instagram - DEAN</a:t>
            </a:r>
            <a:endParaRPr i="1" sz="1200">
              <a:latin typeface="Lora"/>
              <a:ea typeface="Lora"/>
              <a:cs typeface="Lora"/>
              <a:sym typeface="Lora"/>
            </a:endParaRPr>
          </a:p>
        </p:txBody>
      </p:sp>
      <p:sp>
        <p:nvSpPr>
          <p:cNvPr id="407" name="Google Shape;407;p40"/>
          <p:cNvSpPr txBox="1"/>
          <p:nvPr/>
        </p:nvSpPr>
        <p:spPr>
          <a:xfrm>
            <a:off x="7221138" y="4378775"/>
            <a:ext cx="163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Andy Brown Trio at the Whiskey Lounge</a:t>
            </a:r>
            <a:endParaRPr i="1" sz="1200">
              <a:latin typeface="Lora"/>
              <a:ea typeface="Lora"/>
              <a:cs typeface="Lora"/>
              <a:sym typeface="Lora"/>
            </a:endParaRPr>
          </a:p>
        </p:txBody>
      </p:sp>
      <p:sp>
        <p:nvSpPr>
          <p:cNvPr id="408" name="Google Shape;408;p40"/>
          <p:cNvSpPr txBox="1"/>
          <p:nvPr/>
        </p:nvSpPr>
        <p:spPr>
          <a:xfrm>
            <a:off x="2602488" y="4471175"/>
            <a:ext cx="244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Corpus</a:t>
            </a:r>
            <a:r>
              <a:rPr i="1" lang="en" sz="1200">
                <a:latin typeface="Lora"/>
                <a:ea typeface="Lora"/>
                <a:cs typeface="Lora"/>
                <a:sym typeface="Lora"/>
              </a:rPr>
              <a:t> Christi</a:t>
            </a:r>
            <a:r>
              <a:rPr i="1" lang="en" sz="1200">
                <a:latin typeface="Lora"/>
                <a:ea typeface="Lora"/>
                <a:cs typeface="Lora"/>
                <a:sym typeface="Lora"/>
              </a:rPr>
              <a:t> - PRETTYMUCH</a:t>
            </a:r>
            <a:endParaRPr i="1" sz="1200">
              <a:latin typeface="Lora"/>
              <a:ea typeface="Lora"/>
              <a:cs typeface="Lora"/>
              <a:sym typeface="Lor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12" name="Shape 412"/>
        <p:cNvGrpSpPr/>
        <p:nvPr/>
      </p:nvGrpSpPr>
      <p:grpSpPr>
        <a:xfrm>
          <a:off x="0" y="0"/>
          <a:ext cx="0" cy="0"/>
          <a:chOff x="0" y="0"/>
          <a:chExt cx="0" cy="0"/>
        </a:xfrm>
      </p:grpSpPr>
      <p:sp>
        <p:nvSpPr>
          <p:cNvPr id="413" name="Google Shape;413;p41"/>
          <p:cNvSpPr txBox="1"/>
          <p:nvPr/>
        </p:nvSpPr>
        <p:spPr>
          <a:xfrm>
            <a:off x="422850" y="100850"/>
            <a:ext cx="680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3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414" name="Google Shape;414;p41"/>
          <p:cNvSpPr/>
          <p:nvPr/>
        </p:nvSpPr>
        <p:spPr>
          <a:xfrm>
            <a:off x="208875" y="247400"/>
            <a:ext cx="261000" cy="26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41"/>
          <p:cNvPicPr preferRelativeResize="0"/>
          <p:nvPr/>
        </p:nvPicPr>
        <p:blipFill>
          <a:blip r:embed="rId3">
            <a:alphaModFix/>
          </a:blip>
          <a:stretch>
            <a:fillRect/>
          </a:stretch>
        </p:blipFill>
        <p:spPr>
          <a:xfrm>
            <a:off x="481825" y="1041851"/>
            <a:ext cx="1840908" cy="3092749"/>
          </a:xfrm>
          <a:prstGeom prst="rect">
            <a:avLst/>
          </a:prstGeom>
          <a:noFill/>
          <a:ln>
            <a:noFill/>
          </a:ln>
        </p:spPr>
      </p:pic>
      <p:pic>
        <p:nvPicPr>
          <p:cNvPr id="416" name="Google Shape;416;p41"/>
          <p:cNvPicPr preferRelativeResize="0"/>
          <p:nvPr/>
        </p:nvPicPr>
        <p:blipFill>
          <a:blip r:embed="rId4">
            <a:alphaModFix/>
          </a:blip>
          <a:stretch>
            <a:fillRect/>
          </a:stretch>
        </p:blipFill>
        <p:spPr>
          <a:xfrm>
            <a:off x="2496988" y="1041851"/>
            <a:ext cx="1638553" cy="3092749"/>
          </a:xfrm>
          <a:prstGeom prst="rect">
            <a:avLst/>
          </a:prstGeom>
          <a:noFill/>
          <a:ln>
            <a:noFill/>
          </a:ln>
        </p:spPr>
      </p:pic>
      <p:pic>
        <p:nvPicPr>
          <p:cNvPr id="417" name="Google Shape;417;p41"/>
          <p:cNvPicPr preferRelativeResize="0"/>
          <p:nvPr/>
        </p:nvPicPr>
        <p:blipFill>
          <a:blip r:embed="rId5">
            <a:alphaModFix/>
          </a:blip>
          <a:stretch>
            <a:fillRect/>
          </a:stretch>
        </p:blipFill>
        <p:spPr>
          <a:xfrm>
            <a:off x="5136252" y="1059033"/>
            <a:ext cx="1638550" cy="3058385"/>
          </a:xfrm>
          <a:prstGeom prst="rect">
            <a:avLst/>
          </a:prstGeom>
          <a:noFill/>
          <a:ln>
            <a:noFill/>
          </a:ln>
        </p:spPr>
      </p:pic>
      <p:pic>
        <p:nvPicPr>
          <p:cNvPr id="418" name="Google Shape;418;p41"/>
          <p:cNvPicPr preferRelativeResize="0"/>
          <p:nvPr/>
        </p:nvPicPr>
        <p:blipFill>
          <a:blip r:embed="rId6">
            <a:alphaModFix/>
          </a:blip>
          <a:stretch>
            <a:fillRect/>
          </a:stretch>
        </p:blipFill>
        <p:spPr>
          <a:xfrm>
            <a:off x="6975225" y="1041850"/>
            <a:ext cx="1686959" cy="3092750"/>
          </a:xfrm>
          <a:prstGeom prst="rect">
            <a:avLst/>
          </a:prstGeom>
          <a:noFill/>
          <a:ln>
            <a:noFill/>
          </a:ln>
        </p:spPr>
      </p:pic>
      <p:sp>
        <p:nvSpPr>
          <p:cNvPr id="419" name="Google Shape;419;p41"/>
          <p:cNvSpPr txBox="1"/>
          <p:nvPr/>
        </p:nvSpPr>
        <p:spPr>
          <a:xfrm>
            <a:off x="679075" y="4186500"/>
            <a:ext cx="163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Instagram - DEAN</a:t>
            </a:r>
            <a:endParaRPr i="1" sz="1200">
              <a:latin typeface="Lora"/>
              <a:ea typeface="Lora"/>
              <a:cs typeface="Lora"/>
              <a:sym typeface="Lora"/>
            </a:endParaRPr>
          </a:p>
        </p:txBody>
      </p:sp>
      <p:sp>
        <p:nvSpPr>
          <p:cNvPr id="420" name="Google Shape;420;p41"/>
          <p:cNvSpPr txBox="1"/>
          <p:nvPr/>
        </p:nvSpPr>
        <p:spPr>
          <a:xfrm>
            <a:off x="2496975" y="4186500"/>
            <a:ext cx="163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Andy Brown Trio at the Whiskey Lounge</a:t>
            </a:r>
            <a:endParaRPr i="1" sz="1200">
              <a:latin typeface="Lora"/>
              <a:ea typeface="Lora"/>
              <a:cs typeface="Lora"/>
              <a:sym typeface="Lora"/>
            </a:endParaRPr>
          </a:p>
        </p:txBody>
      </p:sp>
      <p:sp>
        <p:nvSpPr>
          <p:cNvPr id="421" name="Google Shape;421;p41"/>
          <p:cNvSpPr txBox="1"/>
          <p:nvPr/>
        </p:nvSpPr>
        <p:spPr>
          <a:xfrm>
            <a:off x="5136225" y="4186500"/>
            <a:ext cx="163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Lora"/>
                <a:ea typeface="Lora"/>
                <a:cs typeface="Lora"/>
                <a:sym typeface="Lora"/>
              </a:rPr>
              <a:t>Instagram - DEAN</a:t>
            </a:r>
            <a:endParaRPr i="1" sz="1200">
              <a:latin typeface="Lora"/>
              <a:ea typeface="Lora"/>
              <a:cs typeface="Lora"/>
              <a:sym typeface="Lora"/>
            </a:endParaRPr>
          </a:p>
        </p:txBody>
      </p:sp>
      <p:sp>
        <p:nvSpPr>
          <p:cNvPr id="422" name="Google Shape;422;p41"/>
          <p:cNvSpPr txBox="1"/>
          <p:nvPr/>
        </p:nvSpPr>
        <p:spPr>
          <a:xfrm>
            <a:off x="6779650" y="4186500"/>
            <a:ext cx="2078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latin typeface="Lora"/>
                <a:ea typeface="Lora"/>
                <a:cs typeface="Lora"/>
                <a:sym typeface="Lora"/>
              </a:rPr>
              <a:t>idontwannabeyouanymore</a:t>
            </a:r>
            <a:r>
              <a:rPr i="1" lang="en" sz="1200">
                <a:latin typeface="Lora"/>
                <a:ea typeface="Lora"/>
                <a:cs typeface="Lora"/>
                <a:sym typeface="Lora"/>
              </a:rPr>
              <a:t> - Billie Eilish</a:t>
            </a:r>
            <a:endParaRPr i="1" sz="1200">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0" y="0"/>
            <a:ext cx="9223700" cy="51883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26" name="Shape 426"/>
        <p:cNvGrpSpPr/>
        <p:nvPr/>
      </p:nvGrpSpPr>
      <p:grpSpPr>
        <a:xfrm>
          <a:off x="0" y="0"/>
          <a:ext cx="0" cy="0"/>
          <a:chOff x="0" y="0"/>
          <a:chExt cx="0" cy="0"/>
        </a:xfrm>
      </p:grpSpPr>
      <p:sp>
        <p:nvSpPr>
          <p:cNvPr id="427" name="Google Shape;427;p42"/>
          <p:cNvSpPr txBox="1"/>
          <p:nvPr/>
        </p:nvSpPr>
        <p:spPr>
          <a:xfrm>
            <a:off x="422850" y="100850"/>
            <a:ext cx="680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3 </a:t>
            </a:r>
            <a:r>
              <a:rPr lang="en" sz="2400">
                <a:latin typeface="Helvetica Neue"/>
                <a:ea typeface="Helvetica Neue"/>
                <a:cs typeface="Helvetica Neue"/>
                <a:sym typeface="Helvetica Neue"/>
              </a:rPr>
              <a:t>RESULTS</a:t>
            </a:r>
            <a:endParaRPr sz="2400">
              <a:latin typeface="Helvetica Neue"/>
              <a:ea typeface="Helvetica Neue"/>
              <a:cs typeface="Helvetica Neue"/>
              <a:sym typeface="Helvetica Neue"/>
            </a:endParaRPr>
          </a:p>
        </p:txBody>
      </p:sp>
      <p:sp>
        <p:nvSpPr>
          <p:cNvPr id="428" name="Google Shape;428;p42"/>
          <p:cNvSpPr/>
          <p:nvPr/>
        </p:nvSpPr>
        <p:spPr>
          <a:xfrm>
            <a:off x="208875" y="247400"/>
            <a:ext cx="261000" cy="26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2"/>
          <p:cNvSpPr txBox="1"/>
          <p:nvPr/>
        </p:nvSpPr>
        <p:spPr>
          <a:xfrm>
            <a:off x="208875" y="649275"/>
            <a:ext cx="85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We interviewed four groups of varying amounts of people. All participants were hearing.</a:t>
            </a:r>
            <a:endParaRPr>
              <a:latin typeface="Helvetica Neue"/>
              <a:ea typeface="Helvetica Neue"/>
              <a:cs typeface="Helvetica Neue"/>
              <a:sym typeface="Helvetica Neue"/>
            </a:endParaRPr>
          </a:p>
        </p:txBody>
      </p:sp>
      <p:sp>
        <p:nvSpPr>
          <p:cNvPr id="430" name="Google Shape;430;p42"/>
          <p:cNvSpPr txBox="1"/>
          <p:nvPr/>
        </p:nvSpPr>
        <p:spPr>
          <a:xfrm>
            <a:off x="371350" y="1156406"/>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worked</a:t>
            </a:r>
            <a:endParaRPr b="1">
              <a:latin typeface="Helvetica Neue"/>
              <a:ea typeface="Helvetica Neue"/>
              <a:cs typeface="Helvetica Neue"/>
              <a:sym typeface="Helvetica Neue"/>
            </a:endParaRPr>
          </a:p>
        </p:txBody>
      </p:sp>
      <p:sp>
        <p:nvSpPr>
          <p:cNvPr id="431" name="Google Shape;431;p42"/>
          <p:cNvSpPr txBox="1"/>
          <p:nvPr/>
        </p:nvSpPr>
        <p:spPr>
          <a:xfrm>
            <a:off x="4688775" y="1156390"/>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Things that didn’t work</a:t>
            </a:r>
            <a:endParaRPr b="1">
              <a:latin typeface="Helvetica Neue"/>
              <a:ea typeface="Helvetica Neue"/>
              <a:cs typeface="Helvetica Neue"/>
              <a:sym typeface="Helvetica Neue"/>
            </a:endParaRPr>
          </a:p>
        </p:txBody>
      </p:sp>
      <p:sp>
        <p:nvSpPr>
          <p:cNvPr id="432" name="Google Shape;432;p42"/>
          <p:cNvSpPr txBox="1"/>
          <p:nvPr/>
        </p:nvSpPr>
        <p:spPr>
          <a:xfrm>
            <a:off x="371350" y="3045681"/>
            <a:ext cx="34812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Surprises</a:t>
            </a:r>
            <a:endParaRPr b="1">
              <a:latin typeface="Helvetica Neue"/>
              <a:ea typeface="Helvetica Neue"/>
              <a:cs typeface="Helvetica Neue"/>
              <a:sym typeface="Helvetica Neue"/>
            </a:endParaRPr>
          </a:p>
        </p:txBody>
      </p:sp>
      <p:sp>
        <p:nvSpPr>
          <p:cNvPr id="433" name="Google Shape;433;p42"/>
          <p:cNvSpPr txBox="1"/>
          <p:nvPr/>
        </p:nvSpPr>
        <p:spPr>
          <a:xfrm>
            <a:off x="4688775" y="3045681"/>
            <a:ext cx="14286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Helvetica Neue"/>
                <a:ea typeface="Helvetica Neue"/>
                <a:cs typeface="Helvetica Neue"/>
                <a:sym typeface="Helvetica Neue"/>
              </a:rPr>
              <a:t>New learnings</a:t>
            </a:r>
            <a:endParaRPr b="1">
              <a:latin typeface="Helvetica Neue"/>
              <a:ea typeface="Helvetica Neue"/>
              <a:cs typeface="Helvetica Neue"/>
              <a:sym typeface="Helvetica Neue"/>
            </a:endParaRPr>
          </a:p>
        </p:txBody>
      </p:sp>
      <p:sp>
        <p:nvSpPr>
          <p:cNvPr id="434" name="Google Shape;434;p42"/>
          <p:cNvSpPr txBox="1"/>
          <p:nvPr/>
        </p:nvSpPr>
        <p:spPr>
          <a:xfrm>
            <a:off x="371350" y="1556600"/>
            <a:ext cx="3831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Interviewees enjoyed the activity</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Interviewees relayed their feelings through drawing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Interviewees could accurately extrapolate some kind of feeling from the drawings</a:t>
            </a:r>
            <a:endParaRPr>
              <a:solidFill>
                <a:schemeClr val="dk1"/>
              </a:solidFill>
              <a:latin typeface="Helvetica Neue"/>
              <a:ea typeface="Helvetica Neue"/>
              <a:cs typeface="Helvetica Neue"/>
              <a:sym typeface="Helvetica Neue"/>
            </a:endParaRPr>
          </a:p>
        </p:txBody>
      </p:sp>
      <p:sp>
        <p:nvSpPr>
          <p:cNvPr id="435" name="Google Shape;435;p42"/>
          <p:cNvSpPr txBox="1"/>
          <p:nvPr/>
        </p:nvSpPr>
        <p:spPr>
          <a:xfrm>
            <a:off x="4688775" y="1556588"/>
            <a:ext cx="4049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Interpretation without info. was daunting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Doing the exercises sequentially could potentially influence the second drawer</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436" name="Google Shape;436;p42"/>
          <p:cNvSpPr txBox="1"/>
          <p:nvPr/>
        </p:nvSpPr>
        <p:spPr>
          <a:xfrm>
            <a:off x="361275" y="3518075"/>
            <a:ext cx="34428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non-English songs had an effect on the approach to drawing</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abstract vs. symbolic</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The constraint of using Snapchat was enjoyable</a:t>
            </a:r>
            <a:endParaRPr>
              <a:solidFill>
                <a:schemeClr val="dk1"/>
              </a:solidFill>
              <a:latin typeface="Helvetica Neue"/>
              <a:ea typeface="Helvetica Neue"/>
              <a:cs typeface="Helvetica Neue"/>
              <a:sym typeface="Helvetica Neue"/>
            </a:endParaRPr>
          </a:p>
        </p:txBody>
      </p:sp>
      <p:sp>
        <p:nvSpPr>
          <p:cNvPr id="437" name="Google Shape;437;p42"/>
          <p:cNvSpPr txBox="1"/>
          <p:nvPr/>
        </p:nvSpPr>
        <p:spPr>
          <a:xfrm>
            <a:off x="4688775" y="3445875"/>
            <a:ext cx="40497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Guidance and encouragement would help reduce doubt</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People are excited </a:t>
            </a:r>
            <a:r>
              <a:rPr lang="en">
                <a:solidFill>
                  <a:schemeClr val="dk1"/>
                </a:solidFill>
                <a:latin typeface="Helvetica Neue"/>
                <a:ea typeface="Helvetica Neue"/>
                <a:cs typeface="Helvetica Neue"/>
                <a:sym typeface="Helvetica Neue"/>
              </a:rPr>
              <a:t>about</a:t>
            </a:r>
            <a:r>
              <a:rPr lang="en">
                <a:solidFill>
                  <a:schemeClr val="dk1"/>
                </a:solidFill>
                <a:latin typeface="Helvetica Neue"/>
                <a:ea typeface="Helvetica Neue"/>
                <a:cs typeface="Helvetica Neue"/>
                <a:sym typeface="Helvetica Neue"/>
              </a:rPr>
              <a:t> using this prototype</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Drawing in real time might be interesting to explore</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41" name="Shape 441"/>
        <p:cNvGrpSpPr/>
        <p:nvPr/>
      </p:nvGrpSpPr>
      <p:grpSpPr>
        <a:xfrm>
          <a:off x="0" y="0"/>
          <a:ext cx="0" cy="0"/>
          <a:chOff x="0" y="0"/>
          <a:chExt cx="0" cy="0"/>
        </a:xfrm>
      </p:grpSpPr>
      <p:sp>
        <p:nvSpPr>
          <p:cNvPr id="442" name="Google Shape;442;p43"/>
          <p:cNvSpPr txBox="1"/>
          <p:nvPr/>
        </p:nvSpPr>
        <p:spPr>
          <a:xfrm>
            <a:off x="422850" y="100850"/>
            <a:ext cx="755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EXPERIENCE PROTOTYPE 3 </a:t>
            </a:r>
            <a:r>
              <a:rPr lang="en" sz="2400">
                <a:latin typeface="Helvetica Neue"/>
                <a:ea typeface="Helvetica Neue"/>
                <a:cs typeface="Helvetica Neue"/>
                <a:sym typeface="Helvetica Neue"/>
              </a:rPr>
              <a:t>VALIDITY</a:t>
            </a:r>
            <a:endParaRPr sz="2400">
              <a:latin typeface="Helvetica Neue"/>
              <a:ea typeface="Helvetica Neue"/>
              <a:cs typeface="Helvetica Neue"/>
              <a:sym typeface="Helvetica Neue"/>
            </a:endParaRPr>
          </a:p>
        </p:txBody>
      </p:sp>
      <p:sp>
        <p:nvSpPr>
          <p:cNvPr id="443" name="Google Shape;443;p43"/>
          <p:cNvSpPr/>
          <p:nvPr/>
        </p:nvSpPr>
        <p:spPr>
          <a:xfrm>
            <a:off x="208875" y="247400"/>
            <a:ext cx="261000" cy="2610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3"/>
          <p:cNvSpPr txBox="1"/>
          <p:nvPr/>
        </p:nvSpPr>
        <p:spPr>
          <a:xfrm>
            <a:off x="285075" y="1956150"/>
            <a:ext cx="850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To a certain extent, each participant was able to infer some kind of meaning from each drawing, despite the diverse and unique approaches each </a:t>
            </a:r>
            <a:r>
              <a:rPr lang="en">
                <a:latin typeface="Lora"/>
                <a:ea typeface="Lora"/>
                <a:cs typeface="Lora"/>
                <a:sym typeface="Lora"/>
              </a:rPr>
              <a:t>interviewee had to translating the audio.</a:t>
            </a:r>
            <a:endParaRPr>
              <a:latin typeface="Lora"/>
              <a:ea typeface="Lora"/>
              <a:cs typeface="Lora"/>
              <a:sym typeface="Lora"/>
            </a:endParaRPr>
          </a:p>
        </p:txBody>
      </p:sp>
      <p:sp>
        <p:nvSpPr>
          <p:cNvPr id="445" name="Google Shape;445;p43"/>
          <p:cNvSpPr txBox="1"/>
          <p:nvPr/>
        </p:nvSpPr>
        <p:spPr>
          <a:xfrm>
            <a:off x="285075" y="1283775"/>
            <a:ext cx="8508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Helvetica Neue"/>
                <a:ea typeface="Helvetica Neue"/>
                <a:cs typeface="Helvetica Neue"/>
                <a:sym typeface="Helvetica Neue"/>
              </a:rPr>
              <a:t>VALID</a:t>
            </a:r>
            <a:endParaRPr b="1" sz="3200">
              <a:latin typeface="Helvetica Neue"/>
              <a:ea typeface="Helvetica Neue"/>
              <a:cs typeface="Helvetica Neue"/>
              <a:sym typeface="Helvetica Neue"/>
            </a:endParaRPr>
          </a:p>
        </p:txBody>
      </p:sp>
      <p:sp>
        <p:nvSpPr>
          <p:cNvPr id="446" name="Google Shape;446;p43"/>
          <p:cNvSpPr txBox="1"/>
          <p:nvPr/>
        </p:nvSpPr>
        <p:spPr>
          <a:xfrm>
            <a:off x="285075" y="3098400"/>
            <a:ext cx="850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ora"/>
                <a:ea typeface="Lora"/>
                <a:cs typeface="Lora"/>
                <a:sym typeface="Lora"/>
              </a:rPr>
              <a:t>“She got more out of it than I even realized was there” - Participant 015</a:t>
            </a:r>
            <a:endParaRPr i="1">
              <a:latin typeface="Lora"/>
              <a:ea typeface="Lora"/>
              <a:cs typeface="Lora"/>
              <a:sym typeface="Lor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50" name="Shape 450"/>
        <p:cNvGrpSpPr/>
        <p:nvPr/>
      </p:nvGrpSpPr>
      <p:grpSpPr>
        <a:xfrm>
          <a:off x="0" y="0"/>
          <a:ext cx="0" cy="0"/>
          <a:chOff x="0" y="0"/>
          <a:chExt cx="0" cy="0"/>
        </a:xfrm>
      </p:grpSpPr>
      <p:sp>
        <p:nvSpPr>
          <p:cNvPr id="451" name="Google Shape;451;p44"/>
          <p:cNvSpPr/>
          <p:nvPr/>
        </p:nvSpPr>
        <p:spPr>
          <a:xfrm>
            <a:off x="423800" y="415025"/>
            <a:ext cx="8283600" cy="25332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4"/>
          <p:cNvSpPr txBox="1"/>
          <p:nvPr/>
        </p:nvSpPr>
        <p:spPr>
          <a:xfrm>
            <a:off x="229631" y="218927"/>
            <a:ext cx="6800700" cy="16623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6000">
                <a:latin typeface="Helvetica Neue"/>
                <a:ea typeface="Helvetica Neue"/>
                <a:cs typeface="Helvetica Neue"/>
                <a:sym typeface="Helvetica Neue"/>
              </a:rPr>
              <a:t>MOVING FORWARD</a:t>
            </a:r>
            <a:endParaRPr sz="6000">
              <a:latin typeface="Helvetica Neue"/>
              <a:ea typeface="Helvetica Neue"/>
              <a:cs typeface="Helvetica Neue"/>
              <a:sym typeface="Helvetica Neue"/>
            </a:endParaRPr>
          </a:p>
        </p:txBody>
      </p:sp>
      <p:sp>
        <p:nvSpPr>
          <p:cNvPr id="453" name="Google Shape;453;p44"/>
          <p:cNvSpPr/>
          <p:nvPr/>
        </p:nvSpPr>
        <p:spPr>
          <a:xfrm>
            <a:off x="423800" y="3178550"/>
            <a:ext cx="2533200" cy="16662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4"/>
          <p:cNvSpPr/>
          <p:nvPr/>
        </p:nvSpPr>
        <p:spPr>
          <a:xfrm>
            <a:off x="3299000" y="3178550"/>
            <a:ext cx="2533200" cy="16662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4"/>
          <p:cNvSpPr/>
          <p:nvPr/>
        </p:nvSpPr>
        <p:spPr>
          <a:xfrm>
            <a:off x="6174200" y="3178550"/>
            <a:ext cx="2533200" cy="16662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4"/>
          <p:cNvSpPr txBox="1"/>
          <p:nvPr/>
        </p:nvSpPr>
        <p:spPr>
          <a:xfrm>
            <a:off x="653225" y="3412100"/>
            <a:ext cx="2186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Potentially look into centering ASL and/or captions as part of </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alt. visuals</a:t>
            </a:r>
            <a:endParaRPr>
              <a:latin typeface="Lora"/>
              <a:ea typeface="Lora"/>
              <a:cs typeface="Lora"/>
              <a:sym typeface="Lora"/>
            </a:endParaRPr>
          </a:p>
        </p:txBody>
      </p:sp>
      <p:sp>
        <p:nvSpPr>
          <p:cNvPr id="457" name="Google Shape;457;p44"/>
          <p:cNvSpPr txBox="1"/>
          <p:nvPr/>
        </p:nvSpPr>
        <p:spPr>
          <a:xfrm>
            <a:off x="3472400" y="3380600"/>
            <a:ext cx="2186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Continued investigation of haptic feedback with Deaf / HoH individuals (integrate with visuals)</a:t>
            </a:r>
            <a:endParaRPr>
              <a:latin typeface="Lora"/>
              <a:ea typeface="Lora"/>
              <a:cs typeface="Lora"/>
              <a:sym typeface="Lora"/>
            </a:endParaRPr>
          </a:p>
        </p:txBody>
      </p:sp>
      <p:sp>
        <p:nvSpPr>
          <p:cNvPr id="458" name="Google Shape;458;p44"/>
          <p:cNvSpPr txBox="1"/>
          <p:nvPr/>
        </p:nvSpPr>
        <p:spPr>
          <a:xfrm>
            <a:off x="6347600" y="3412100"/>
            <a:ext cx="2186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Investigate ways to support alt. visual creators with prompts or suggestions</a:t>
            </a:r>
            <a:endParaRPr>
              <a:latin typeface="Lora"/>
              <a:ea typeface="Lora"/>
              <a:cs typeface="Lora"/>
              <a:sym typeface="Lora"/>
            </a:endParaRPr>
          </a:p>
        </p:txBody>
      </p:sp>
      <p:sp>
        <p:nvSpPr>
          <p:cNvPr id="459" name="Google Shape;459;p44"/>
          <p:cNvSpPr txBox="1"/>
          <p:nvPr/>
        </p:nvSpPr>
        <p:spPr>
          <a:xfrm>
            <a:off x="4989400" y="1366925"/>
            <a:ext cx="3400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Lora"/>
                <a:ea typeface="Lora"/>
                <a:cs typeface="Lora"/>
                <a:sym typeface="Lora"/>
              </a:rPr>
              <a:t>Focus on alt. visuals</a:t>
            </a:r>
            <a:endParaRPr i="1" sz="1900">
              <a:latin typeface="Lora"/>
              <a:ea typeface="Lora"/>
              <a:cs typeface="Lora"/>
              <a:sym typeface="Lora"/>
            </a:endParaRPr>
          </a:p>
        </p:txBody>
      </p:sp>
      <p:sp>
        <p:nvSpPr>
          <p:cNvPr id="460" name="Google Shape;460;p44"/>
          <p:cNvSpPr/>
          <p:nvPr/>
        </p:nvSpPr>
        <p:spPr>
          <a:xfrm>
            <a:off x="6650750" y="995550"/>
            <a:ext cx="1580100" cy="2883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4"/>
          <p:cNvSpPr txBox="1"/>
          <p:nvPr/>
        </p:nvSpPr>
        <p:spPr>
          <a:xfrm>
            <a:off x="4989400" y="1947163"/>
            <a:ext cx="34002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Lora"/>
                <a:ea typeface="Lora"/>
                <a:cs typeface="Lora"/>
                <a:sym typeface="Lora"/>
              </a:rPr>
              <a:t>Center Deaf/HoH community</a:t>
            </a:r>
            <a:endParaRPr i="1" sz="1900">
              <a:latin typeface="Lora"/>
              <a:ea typeface="Lora"/>
              <a:cs typeface="Lora"/>
              <a:sym typeface="Lora"/>
            </a:endParaRPr>
          </a:p>
        </p:txBody>
      </p:sp>
      <p:sp>
        <p:nvSpPr>
          <p:cNvPr id="462" name="Google Shape;462;p44"/>
          <p:cNvSpPr txBox="1"/>
          <p:nvPr/>
        </p:nvSpPr>
        <p:spPr>
          <a:xfrm>
            <a:off x="4989400" y="575675"/>
            <a:ext cx="34002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Lora"/>
                <a:ea typeface="Lora"/>
                <a:cs typeface="Lora"/>
                <a:sym typeface="Lora"/>
              </a:rPr>
              <a:t>We want to continue investigating </a:t>
            </a:r>
            <a:r>
              <a:rPr b="1" i="1" lang="en" sz="1900">
                <a:latin typeface="Lora"/>
                <a:ea typeface="Lora"/>
                <a:cs typeface="Lora"/>
                <a:sym typeface="Lora"/>
              </a:rPr>
              <a:t>solution three</a:t>
            </a:r>
            <a:endParaRPr b="1" i="1" sz="1900">
              <a:latin typeface="Lora"/>
              <a:ea typeface="Lora"/>
              <a:cs typeface="Lora"/>
              <a:sym typeface="Lora"/>
            </a:endParaRPr>
          </a:p>
        </p:txBody>
      </p:sp>
      <p:sp>
        <p:nvSpPr>
          <p:cNvPr id="463" name="Google Shape;463;p44"/>
          <p:cNvSpPr/>
          <p:nvPr/>
        </p:nvSpPr>
        <p:spPr>
          <a:xfrm>
            <a:off x="171975" y="3059600"/>
            <a:ext cx="2035500" cy="2883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4"/>
          <p:cNvSpPr txBox="1"/>
          <p:nvPr/>
        </p:nvSpPr>
        <p:spPr>
          <a:xfrm>
            <a:off x="423800" y="3008835"/>
            <a:ext cx="158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IN GENERAL</a:t>
            </a:r>
            <a:endParaRPr>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8" name="Shape 468"/>
        <p:cNvGrpSpPr/>
        <p:nvPr/>
      </p:nvGrpSpPr>
      <p:grpSpPr>
        <a:xfrm>
          <a:off x="0" y="0"/>
          <a:ext cx="0" cy="0"/>
          <a:chOff x="0" y="0"/>
          <a:chExt cx="0" cy="0"/>
        </a:xfrm>
      </p:grpSpPr>
      <p:sp>
        <p:nvSpPr>
          <p:cNvPr id="469" name="Google Shape;469;p45"/>
          <p:cNvSpPr txBox="1"/>
          <p:nvPr/>
        </p:nvSpPr>
        <p:spPr>
          <a:xfrm>
            <a:off x="137825" y="81350"/>
            <a:ext cx="4579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rgbClr val="FCF8DE"/>
                </a:solidFill>
                <a:latin typeface="Helvetica Neue"/>
                <a:ea typeface="Helvetica Neue"/>
                <a:cs typeface="Helvetica Neue"/>
                <a:sym typeface="Helvetica Neue"/>
              </a:rPr>
              <a:t>SUMMARY</a:t>
            </a:r>
            <a:endParaRPr b="1" sz="5000">
              <a:solidFill>
                <a:srgbClr val="FCF8DE"/>
              </a:solidFill>
              <a:latin typeface="Helvetica Neue"/>
              <a:ea typeface="Helvetica Neue"/>
              <a:cs typeface="Helvetica Neue"/>
              <a:sym typeface="Helvetica Neue"/>
            </a:endParaRPr>
          </a:p>
        </p:txBody>
      </p:sp>
      <p:cxnSp>
        <p:nvCxnSpPr>
          <p:cNvPr id="470" name="Google Shape;470;p45"/>
          <p:cNvCxnSpPr/>
          <p:nvPr/>
        </p:nvCxnSpPr>
        <p:spPr>
          <a:xfrm>
            <a:off x="-322025" y="1035650"/>
            <a:ext cx="3281100" cy="0"/>
          </a:xfrm>
          <a:prstGeom prst="straightConnector1">
            <a:avLst/>
          </a:prstGeom>
          <a:noFill/>
          <a:ln cap="flat" cmpd="sng" w="9525">
            <a:solidFill>
              <a:srgbClr val="FCF8DE"/>
            </a:solidFill>
            <a:prstDash val="solid"/>
            <a:round/>
            <a:headEnd len="med" w="med" type="none"/>
            <a:tailEnd len="med" w="med" type="none"/>
          </a:ln>
        </p:spPr>
      </p:cxnSp>
      <p:sp>
        <p:nvSpPr>
          <p:cNvPr id="471" name="Google Shape;471;p45"/>
          <p:cNvSpPr/>
          <p:nvPr/>
        </p:nvSpPr>
        <p:spPr>
          <a:xfrm>
            <a:off x="512850" y="1377375"/>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5"/>
          <p:cNvSpPr/>
          <p:nvPr/>
        </p:nvSpPr>
        <p:spPr>
          <a:xfrm>
            <a:off x="512850" y="1483275"/>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5"/>
          <p:cNvSpPr txBox="1"/>
          <p:nvPr/>
        </p:nvSpPr>
        <p:spPr>
          <a:xfrm>
            <a:off x="724050" y="1621125"/>
            <a:ext cx="769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CF8DE"/>
                </a:solidFill>
                <a:latin typeface="Lora"/>
                <a:ea typeface="Lora"/>
                <a:cs typeface="Lora"/>
                <a:sym typeface="Lora"/>
              </a:rPr>
              <a:t>Most of our </a:t>
            </a:r>
            <a:r>
              <a:rPr lang="en">
                <a:solidFill>
                  <a:srgbClr val="FCF8DE"/>
                </a:solidFill>
                <a:latin typeface="Lora"/>
                <a:ea typeface="Lora"/>
                <a:cs typeface="Lora"/>
                <a:sym typeface="Lora"/>
              </a:rPr>
              <a:t>problems and investigations centered around creating shared experiences within the Deaf / HoH community and with the hearing community</a:t>
            </a:r>
            <a:endParaRPr>
              <a:solidFill>
                <a:srgbClr val="FCF8DE"/>
              </a:solidFill>
              <a:latin typeface="Lora"/>
              <a:ea typeface="Lora"/>
              <a:cs typeface="Lora"/>
              <a:sym typeface="Lora"/>
            </a:endParaRPr>
          </a:p>
        </p:txBody>
      </p:sp>
      <p:sp>
        <p:nvSpPr>
          <p:cNvPr id="474" name="Google Shape;474;p45"/>
          <p:cNvSpPr/>
          <p:nvPr/>
        </p:nvSpPr>
        <p:spPr>
          <a:xfrm>
            <a:off x="512850" y="2571750"/>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5"/>
          <p:cNvSpPr/>
          <p:nvPr/>
        </p:nvSpPr>
        <p:spPr>
          <a:xfrm>
            <a:off x="512850" y="2677650"/>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5"/>
          <p:cNvSpPr txBox="1"/>
          <p:nvPr/>
        </p:nvSpPr>
        <p:spPr>
          <a:xfrm>
            <a:off x="724050" y="2822200"/>
            <a:ext cx="769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CF8DE"/>
                </a:solidFill>
                <a:latin typeface="Lora"/>
                <a:ea typeface="Lora"/>
                <a:cs typeface="Lora"/>
                <a:sym typeface="Lora"/>
              </a:rPr>
              <a:t>Accessible design is better refined when more opinions from all communities are collected and compared</a:t>
            </a:r>
            <a:endParaRPr>
              <a:solidFill>
                <a:srgbClr val="FCF8DE"/>
              </a:solidFill>
              <a:latin typeface="Lora"/>
              <a:ea typeface="Lora"/>
              <a:cs typeface="Lora"/>
              <a:sym typeface="Lora"/>
            </a:endParaRPr>
          </a:p>
        </p:txBody>
      </p:sp>
      <p:sp>
        <p:nvSpPr>
          <p:cNvPr id="477" name="Google Shape;477;p45"/>
          <p:cNvSpPr/>
          <p:nvPr/>
        </p:nvSpPr>
        <p:spPr>
          <a:xfrm>
            <a:off x="512850" y="3766125"/>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p:nvPr/>
        </p:nvSpPr>
        <p:spPr>
          <a:xfrm>
            <a:off x="512850" y="3872025"/>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txBox="1"/>
          <p:nvPr/>
        </p:nvSpPr>
        <p:spPr>
          <a:xfrm>
            <a:off x="724050" y="4016575"/>
            <a:ext cx="769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CF8DE"/>
                </a:solidFill>
                <a:latin typeface="Lora"/>
                <a:ea typeface="Lora"/>
                <a:cs typeface="Lora"/>
                <a:sym typeface="Lora"/>
              </a:rPr>
              <a:t>Continue searching for more participants in the Deaf community and centering Deaf perspectives in our design</a:t>
            </a:r>
            <a:endParaRPr>
              <a:solidFill>
                <a:srgbClr val="FCF8DE"/>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3">
            <a:alphaModFix/>
          </a:blip>
          <a:srcRect b="23844" l="0" r="26383" t="17046"/>
          <a:stretch/>
        </p:blipFill>
        <p:spPr>
          <a:xfrm>
            <a:off x="-1975750" y="1251400"/>
            <a:ext cx="4604073" cy="2640700"/>
          </a:xfrm>
          <a:prstGeom prst="rect">
            <a:avLst/>
          </a:prstGeom>
          <a:noFill/>
          <a:ln>
            <a:noFill/>
          </a:ln>
        </p:spPr>
      </p:pic>
      <p:sp>
        <p:nvSpPr>
          <p:cNvPr id="70" name="Google Shape;70;p16"/>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INITIAL POV </a:t>
            </a:r>
            <a:endParaRPr b="1" sz="2400">
              <a:latin typeface="Helvetica Neue"/>
              <a:ea typeface="Helvetica Neue"/>
              <a:cs typeface="Helvetica Neue"/>
              <a:sym typeface="Helvetica Neue"/>
            </a:endParaRPr>
          </a:p>
        </p:txBody>
      </p:sp>
      <p:sp>
        <p:nvSpPr>
          <p:cNvPr id="71" name="Google Shape;71;p16"/>
          <p:cNvSpPr/>
          <p:nvPr/>
        </p:nvSpPr>
        <p:spPr>
          <a:xfrm>
            <a:off x="3104025" y="65495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a:off x="3104025" y="1772732"/>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p:nvPr/>
        </p:nvSpPr>
        <p:spPr>
          <a:xfrm>
            <a:off x="3104025" y="2833901"/>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6"/>
          <p:cNvSpPr/>
          <p:nvPr/>
        </p:nvSpPr>
        <p:spPr>
          <a:xfrm>
            <a:off x="3104025" y="389507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txBox="1"/>
          <p:nvPr/>
        </p:nvSpPr>
        <p:spPr>
          <a:xfrm>
            <a:off x="4062500" y="79520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Johnny, a hard of hearing college graduate who studied biology and grew up in a hearing household</a:t>
            </a:r>
            <a:endParaRPr sz="1700">
              <a:latin typeface="Helvetica Neue"/>
              <a:ea typeface="Helvetica Neue"/>
              <a:cs typeface="Helvetica Neue"/>
              <a:sym typeface="Helvetica Neue"/>
            </a:endParaRPr>
          </a:p>
        </p:txBody>
      </p:sp>
      <p:sp>
        <p:nvSpPr>
          <p:cNvPr id="76" name="Google Shape;76;p16"/>
          <p:cNvSpPr txBox="1"/>
          <p:nvPr/>
        </p:nvSpPr>
        <p:spPr>
          <a:xfrm>
            <a:off x="4062500" y="1912975"/>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He prioritizes listening to and understanding the lyrics in a song</a:t>
            </a:r>
            <a:endParaRPr>
              <a:latin typeface="Helvetica Neue"/>
              <a:ea typeface="Helvetica Neue"/>
              <a:cs typeface="Helvetica Neue"/>
              <a:sym typeface="Helvetica Neue"/>
            </a:endParaRPr>
          </a:p>
        </p:txBody>
      </p:sp>
      <p:sp>
        <p:nvSpPr>
          <p:cNvPr id="77" name="Google Shape;77;p16"/>
          <p:cNvSpPr txBox="1"/>
          <p:nvPr/>
        </p:nvSpPr>
        <p:spPr>
          <a:xfrm>
            <a:off x="4062500" y="297415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Lyrics and words are an integral part of experiencing music as a member of the Deaf / HoH community</a:t>
            </a:r>
            <a:endParaRPr>
              <a:latin typeface="Helvetica Neue"/>
              <a:ea typeface="Helvetica Neue"/>
              <a:cs typeface="Helvetica Neue"/>
              <a:sym typeface="Helvetica Neue"/>
            </a:endParaRPr>
          </a:p>
        </p:txBody>
      </p:sp>
      <p:sp>
        <p:nvSpPr>
          <p:cNvPr id="78" name="Google Shape;78;p16"/>
          <p:cNvSpPr txBox="1"/>
          <p:nvPr/>
        </p:nvSpPr>
        <p:spPr>
          <a:xfrm>
            <a:off x="4062500" y="4035325"/>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A consistent way to understand and experience the lyrics to a song</a:t>
            </a:r>
            <a:endParaRPr>
              <a:latin typeface="Helvetica Neue"/>
              <a:ea typeface="Helvetica Neue"/>
              <a:cs typeface="Helvetica Neue"/>
              <a:sym typeface="Helvetica Neue"/>
            </a:endParaRPr>
          </a:p>
        </p:txBody>
      </p:sp>
      <p:sp>
        <p:nvSpPr>
          <p:cNvPr id="79" name="Google Shape;79;p16"/>
          <p:cNvSpPr/>
          <p:nvPr/>
        </p:nvSpPr>
        <p:spPr>
          <a:xfrm>
            <a:off x="2061875" y="770175"/>
            <a:ext cx="1792800" cy="64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2061875" y="1874813"/>
            <a:ext cx="1792800" cy="64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a:off x="2061875" y="2974138"/>
            <a:ext cx="1792800" cy="64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p:nvPr/>
        </p:nvSpPr>
        <p:spPr>
          <a:xfrm>
            <a:off x="2061875" y="4035313"/>
            <a:ext cx="1792800" cy="64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6"/>
          <p:cNvSpPr txBox="1"/>
          <p:nvPr/>
        </p:nvSpPr>
        <p:spPr>
          <a:xfrm>
            <a:off x="2155925" y="191782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rgbClr val="FCF8DE"/>
                </a:solidFill>
                <a:latin typeface="Lora"/>
                <a:ea typeface="Lora"/>
                <a:cs typeface="Lora"/>
                <a:sym typeface="Lora"/>
              </a:rPr>
              <a:t>We were surprised to notice…</a:t>
            </a:r>
            <a:endParaRPr i="1" sz="1500">
              <a:solidFill>
                <a:srgbClr val="FCF8DE"/>
              </a:solidFill>
              <a:latin typeface="Lora"/>
              <a:ea typeface="Lora"/>
              <a:cs typeface="Lora"/>
              <a:sym typeface="Lora"/>
            </a:endParaRPr>
          </a:p>
        </p:txBody>
      </p:sp>
      <p:sp>
        <p:nvSpPr>
          <p:cNvPr id="84" name="Google Shape;84;p16"/>
          <p:cNvSpPr txBox="1"/>
          <p:nvPr/>
        </p:nvSpPr>
        <p:spPr>
          <a:xfrm>
            <a:off x="2155925" y="934550"/>
            <a:ext cx="16047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rgbClr val="FCF8DE"/>
                </a:solidFill>
                <a:latin typeface="Lora"/>
                <a:ea typeface="Lora"/>
                <a:cs typeface="Lora"/>
                <a:sym typeface="Lora"/>
              </a:rPr>
              <a:t>We met…</a:t>
            </a:r>
            <a:endParaRPr i="1" sz="1500">
              <a:solidFill>
                <a:srgbClr val="FCF8DE"/>
              </a:solidFill>
              <a:latin typeface="Lora"/>
              <a:ea typeface="Lora"/>
              <a:cs typeface="Lora"/>
              <a:sym typeface="Lora"/>
            </a:endParaRPr>
          </a:p>
        </p:txBody>
      </p:sp>
      <p:sp>
        <p:nvSpPr>
          <p:cNvPr id="85" name="Google Shape;85;p16"/>
          <p:cNvSpPr txBox="1"/>
          <p:nvPr/>
        </p:nvSpPr>
        <p:spPr>
          <a:xfrm>
            <a:off x="2155925" y="3007300"/>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rgbClr val="FCF8DE"/>
                </a:solidFill>
                <a:latin typeface="Lora"/>
                <a:ea typeface="Lora"/>
                <a:cs typeface="Lora"/>
                <a:sym typeface="Lora"/>
              </a:rPr>
              <a:t>We wonder </a:t>
            </a:r>
            <a:endParaRPr b="1" i="1" sz="1200">
              <a:solidFill>
                <a:srgbClr val="FCF8DE"/>
              </a:solidFill>
              <a:latin typeface="Lora"/>
              <a:ea typeface="Lora"/>
              <a:cs typeface="Lora"/>
              <a:sym typeface="Lora"/>
            </a:endParaRPr>
          </a:p>
          <a:p>
            <a:pPr indent="0" lvl="0" marL="0" rtl="0" algn="r">
              <a:lnSpc>
                <a:spcPct val="115000"/>
              </a:lnSpc>
              <a:spcBef>
                <a:spcPts val="0"/>
              </a:spcBef>
              <a:spcAft>
                <a:spcPts val="0"/>
              </a:spcAft>
              <a:buNone/>
            </a:pPr>
            <a:r>
              <a:rPr b="1" i="1" lang="en" sz="1200">
                <a:solidFill>
                  <a:srgbClr val="FCF8DE"/>
                </a:solidFill>
                <a:latin typeface="Lora"/>
                <a:ea typeface="Lora"/>
                <a:cs typeface="Lora"/>
                <a:sym typeface="Lora"/>
              </a:rPr>
              <a:t>if this means…</a:t>
            </a:r>
            <a:endParaRPr i="1" sz="1500">
              <a:solidFill>
                <a:srgbClr val="FCF8DE"/>
              </a:solidFill>
              <a:latin typeface="Lora"/>
              <a:ea typeface="Lora"/>
              <a:cs typeface="Lora"/>
              <a:sym typeface="Lora"/>
            </a:endParaRPr>
          </a:p>
        </p:txBody>
      </p:sp>
      <p:sp>
        <p:nvSpPr>
          <p:cNvPr id="86" name="Google Shape;86;p16"/>
          <p:cNvSpPr txBox="1"/>
          <p:nvPr/>
        </p:nvSpPr>
        <p:spPr>
          <a:xfrm>
            <a:off x="2155925" y="407347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rgbClr val="FCF8DE"/>
                </a:solidFill>
                <a:latin typeface="Lora"/>
                <a:ea typeface="Lora"/>
                <a:cs typeface="Lora"/>
                <a:sym typeface="Lora"/>
              </a:rPr>
              <a:t>It would be game- changing to…</a:t>
            </a:r>
            <a:endParaRPr i="1" sz="1500">
              <a:solidFill>
                <a:srgbClr val="FCF8DE"/>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90" name="Shape 90"/>
        <p:cNvGrpSpPr/>
        <p:nvPr/>
      </p:nvGrpSpPr>
      <p:grpSpPr>
        <a:xfrm>
          <a:off x="0" y="0"/>
          <a:ext cx="0" cy="0"/>
          <a:chOff x="0" y="0"/>
          <a:chExt cx="0" cy="0"/>
        </a:xfrm>
      </p:grpSpPr>
      <p:sp>
        <p:nvSpPr>
          <p:cNvPr id="91" name="Google Shape;91;p17"/>
          <p:cNvSpPr/>
          <p:nvPr/>
        </p:nvSpPr>
        <p:spPr>
          <a:xfrm>
            <a:off x="357675" y="1050850"/>
            <a:ext cx="3658800" cy="38133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3298500" y="234975"/>
            <a:ext cx="2547000" cy="269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txBox="1"/>
          <p:nvPr/>
        </p:nvSpPr>
        <p:spPr>
          <a:xfrm>
            <a:off x="3307900" y="169725"/>
            <a:ext cx="41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CF8DE"/>
                </a:solidFill>
                <a:latin typeface="Helvetica Neue"/>
                <a:ea typeface="Helvetica Neue"/>
                <a:cs typeface="Helvetica Neue"/>
                <a:sym typeface="Helvetica Neue"/>
              </a:rPr>
              <a:t>ADDITIONAL NEEDFINDING</a:t>
            </a:r>
            <a:endParaRPr b="1">
              <a:solidFill>
                <a:srgbClr val="FCF8DE"/>
              </a:solidFill>
              <a:latin typeface="Helvetica Neue"/>
              <a:ea typeface="Helvetica Neue"/>
              <a:cs typeface="Helvetica Neue"/>
              <a:sym typeface="Helvetica Neue"/>
            </a:endParaRPr>
          </a:p>
        </p:txBody>
      </p:sp>
      <p:sp>
        <p:nvSpPr>
          <p:cNvPr id="94" name="Google Shape;94;p17"/>
          <p:cNvSpPr txBox="1"/>
          <p:nvPr/>
        </p:nvSpPr>
        <p:spPr>
          <a:xfrm>
            <a:off x="507950" y="3677750"/>
            <a:ext cx="44115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Helvetica Neue"/>
                <a:ea typeface="Helvetica Neue"/>
                <a:cs typeface="Helvetica Neue"/>
                <a:sym typeface="Helvetica Neue"/>
              </a:rPr>
              <a:t>DEE &amp; MASON</a:t>
            </a:r>
            <a:endParaRPr b="1" sz="3500">
              <a:latin typeface="Helvetica Neue"/>
              <a:ea typeface="Helvetica Neue"/>
              <a:cs typeface="Helvetica Neue"/>
              <a:sym typeface="Helvetica Neue"/>
            </a:endParaRPr>
          </a:p>
        </p:txBody>
      </p:sp>
      <p:sp>
        <p:nvSpPr>
          <p:cNvPr id="95" name="Google Shape;95;p17"/>
          <p:cNvSpPr txBox="1"/>
          <p:nvPr/>
        </p:nvSpPr>
        <p:spPr>
          <a:xfrm>
            <a:off x="357678" y="4265551"/>
            <a:ext cx="35568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 sz="1300">
                <a:solidFill>
                  <a:schemeClr val="dk1"/>
                </a:solidFill>
                <a:latin typeface="Lora"/>
                <a:ea typeface="Lora"/>
                <a:cs typeface="Lora"/>
                <a:sym typeface="Lora"/>
              </a:rPr>
              <a:t>Hearing mom of Deaf child</a:t>
            </a:r>
            <a:endParaRPr b="1" i="1" sz="3200">
              <a:latin typeface="Lora"/>
              <a:ea typeface="Lora"/>
              <a:cs typeface="Lora"/>
              <a:sym typeface="Lora"/>
            </a:endParaRPr>
          </a:p>
        </p:txBody>
      </p:sp>
      <p:sp>
        <p:nvSpPr>
          <p:cNvPr id="96" name="Google Shape;96;p17"/>
          <p:cNvSpPr/>
          <p:nvPr/>
        </p:nvSpPr>
        <p:spPr>
          <a:xfrm>
            <a:off x="544875" y="1194350"/>
            <a:ext cx="3284400" cy="233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txBox="1"/>
          <p:nvPr/>
        </p:nvSpPr>
        <p:spPr>
          <a:xfrm>
            <a:off x="6145225" y="1050850"/>
            <a:ext cx="196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ora"/>
                <a:ea typeface="Lora"/>
                <a:cs typeface="Lora"/>
                <a:sym typeface="Lora"/>
              </a:rPr>
              <a:t>Quotes</a:t>
            </a:r>
            <a:endParaRPr i="1">
              <a:latin typeface="Lora"/>
              <a:ea typeface="Lora"/>
              <a:cs typeface="Lora"/>
              <a:sym typeface="Lora"/>
            </a:endParaRPr>
          </a:p>
        </p:txBody>
      </p:sp>
      <p:cxnSp>
        <p:nvCxnSpPr>
          <p:cNvPr id="98" name="Google Shape;98;p17"/>
          <p:cNvCxnSpPr/>
          <p:nvPr/>
        </p:nvCxnSpPr>
        <p:spPr>
          <a:xfrm>
            <a:off x="4286250" y="1050850"/>
            <a:ext cx="4594500" cy="0"/>
          </a:xfrm>
          <a:prstGeom prst="straightConnector1">
            <a:avLst/>
          </a:prstGeom>
          <a:noFill/>
          <a:ln cap="flat" cmpd="sng" w="9525">
            <a:solidFill>
              <a:schemeClr val="dk2"/>
            </a:solidFill>
            <a:prstDash val="solid"/>
            <a:round/>
            <a:headEnd len="med" w="med" type="none"/>
            <a:tailEnd len="med" w="med" type="none"/>
          </a:ln>
        </p:spPr>
      </p:cxnSp>
      <p:cxnSp>
        <p:nvCxnSpPr>
          <p:cNvPr id="99" name="Google Shape;99;p17"/>
          <p:cNvCxnSpPr/>
          <p:nvPr/>
        </p:nvCxnSpPr>
        <p:spPr>
          <a:xfrm>
            <a:off x="4286250" y="1451050"/>
            <a:ext cx="4594500" cy="0"/>
          </a:xfrm>
          <a:prstGeom prst="straightConnector1">
            <a:avLst/>
          </a:prstGeom>
          <a:noFill/>
          <a:ln cap="flat" cmpd="sng" w="9525">
            <a:solidFill>
              <a:schemeClr val="dk2"/>
            </a:solidFill>
            <a:prstDash val="solid"/>
            <a:round/>
            <a:headEnd len="med" w="med" type="none"/>
            <a:tailEnd len="med" w="med" type="none"/>
          </a:ln>
        </p:spPr>
      </p:cxnSp>
      <p:sp>
        <p:nvSpPr>
          <p:cNvPr id="100" name="Google Shape;100;p17"/>
          <p:cNvSpPr txBox="1"/>
          <p:nvPr/>
        </p:nvSpPr>
        <p:spPr>
          <a:xfrm>
            <a:off x="4286250" y="1772300"/>
            <a:ext cx="45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“He hums and tries to sing along to music.”</a:t>
            </a:r>
            <a:endParaRPr>
              <a:latin typeface="Helvetica Neue"/>
              <a:ea typeface="Helvetica Neue"/>
              <a:cs typeface="Helvetica Neue"/>
              <a:sym typeface="Helvetica Neue"/>
            </a:endParaRPr>
          </a:p>
        </p:txBody>
      </p:sp>
      <p:sp>
        <p:nvSpPr>
          <p:cNvPr id="101" name="Google Shape;101;p17"/>
          <p:cNvSpPr txBox="1"/>
          <p:nvPr/>
        </p:nvSpPr>
        <p:spPr>
          <a:xfrm>
            <a:off x="4286250" y="2757400"/>
            <a:ext cx="456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“He will watch [Youtube videos] with or without his technology [cochlear implants]”</a:t>
            </a:r>
            <a:endParaRPr>
              <a:latin typeface="Helvetica Neue"/>
              <a:ea typeface="Helvetica Neue"/>
              <a:cs typeface="Helvetica Neue"/>
              <a:sym typeface="Helvetica Neue"/>
            </a:endParaRPr>
          </a:p>
        </p:txBody>
      </p:sp>
      <p:sp>
        <p:nvSpPr>
          <p:cNvPr id="102" name="Google Shape;102;p17"/>
          <p:cNvSpPr txBox="1"/>
          <p:nvPr/>
        </p:nvSpPr>
        <p:spPr>
          <a:xfrm>
            <a:off x="4286250" y="3839300"/>
            <a:ext cx="456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“He gravitates toward ASL, and outside of this household our family doesn’t know enough”</a:t>
            </a:r>
            <a:endParaRPr>
              <a:latin typeface="Helvetica Neue"/>
              <a:ea typeface="Helvetica Neue"/>
              <a:cs typeface="Helvetica Neue"/>
              <a:sym typeface="Helvetica Neue"/>
            </a:endParaRPr>
          </a:p>
        </p:txBody>
      </p:sp>
      <p:pic>
        <p:nvPicPr>
          <p:cNvPr id="103" name="Google Shape;103;p17"/>
          <p:cNvPicPr preferRelativeResize="0"/>
          <p:nvPr/>
        </p:nvPicPr>
        <p:blipFill>
          <a:blip r:embed="rId3">
            <a:alphaModFix/>
          </a:blip>
          <a:stretch>
            <a:fillRect/>
          </a:stretch>
        </p:blipFill>
        <p:spPr>
          <a:xfrm>
            <a:off x="616297" y="1536273"/>
            <a:ext cx="3141552" cy="1697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07" name="Shape 107"/>
        <p:cNvGrpSpPr/>
        <p:nvPr/>
      </p:nvGrpSpPr>
      <p:grpSpPr>
        <a:xfrm>
          <a:off x="0" y="0"/>
          <a:ext cx="0" cy="0"/>
          <a:chOff x="0" y="0"/>
          <a:chExt cx="0" cy="0"/>
        </a:xfrm>
      </p:grpSpPr>
      <p:sp>
        <p:nvSpPr>
          <p:cNvPr id="108" name="Google Shape;108;p18"/>
          <p:cNvSpPr/>
          <p:nvPr/>
        </p:nvSpPr>
        <p:spPr>
          <a:xfrm>
            <a:off x="357675" y="1050850"/>
            <a:ext cx="3658800" cy="38133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3298500" y="234975"/>
            <a:ext cx="2547000" cy="269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txBox="1"/>
          <p:nvPr/>
        </p:nvSpPr>
        <p:spPr>
          <a:xfrm>
            <a:off x="3307900" y="169725"/>
            <a:ext cx="410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CF8DE"/>
                </a:solidFill>
                <a:latin typeface="Helvetica Neue"/>
                <a:ea typeface="Helvetica Neue"/>
                <a:cs typeface="Helvetica Neue"/>
                <a:sym typeface="Helvetica Neue"/>
              </a:rPr>
              <a:t>ADDITIONAL NEEDFINDING</a:t>
            </a:r>
            <a:endParaRPr b="1">
              <a:solidFill>
                <a:srgbClr val="FCF8DE"/>
              </a:solidFill>
              <a:latin typeface="Helvetica Neue"/>
              <a:ea typeface="Helvetica Neue"/>
              <a:cs typeface="Helvetica Neue"/>
              <a:sym typeface="Helvetica Neue"/>
            </a:endParaRPr>
          </a:p>
        </p:txBody>
      </p:sp>
      <p:sp>
        <p:nvSpPr>
          <p:cNvPr id="111" name="Google Shape;111;p18"/>
          <p:cNvSpPr txBox="1"/>
          <p:nvPr/>
        </p:nvSpPr>
        <p:spPr>
          <a:xfrm>
            <a:off x="433875" y="3601550"/>
            <a:ext cx="44115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Helvetica Neue"/>
                <a:ea typeface="Helvetica Neue"/>
                <a:cs typeface="Helvetica Neue"/>
                <a:sym typeface="Helvetica Neue"/>
              </a:rPr>
              <a:t>JESSICA DAVIS</a:t>
            </a:r>
            <a:endParaRPr b="1" sz="3500">
              <a:latin typeface="Helvetica Neue"/>
              <a:ea typeface="Helvetica Neue"/>
              <a:cs typeface="Helvetica Neue"/>
              <a:sym typeface="Helvetica Neue"/>
            </a:endParaRPr>
          </a:p>
        </p:txBody>
      </p:sp>
      <p:sp>
        <p:nvSpPr>
          <p:cNvPr id="112" name="Google Shape;112;p18"/>
          <p:cNvSpPr txBox="1"/>
          <p:nvPr/>
        </p:nvSpPr>
        <p:spPr>
          <a:xfrm>
            <a:off x="357678" y="4121951"/>
            <a:ext cx="3556800" cy="6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i="1" lang="en" sz="1300">
                <a:solidFill>
                  <a:schemeClr val="dk1"/>
                </a:solidFill>
                <a:latin typeface="Lora"/>
                <a:ea typeface="Lora"/>
                <a:cs typeface="Lora"/>
                <a:sym typeface="Lora"/>
              </a:rPr>
              <a:t>Cochlear Implant Wearer and Board Member of MindWorks Collaborative</a:t>
            </a:r>
            <a:endParaRPr b="1" i="1" sz="3200">
              <a:latin typeface="Lora"/>
              <a:ea typeface="Lora"/>
              <a:cs typeface="Lora"/>
              <a:sym typeface="Lora"/>
            </a:endParaRPr>
          </a:p>
        </p:txBody>
      </p:sp>
      <p:sp>
        <p:nvSpPr>
          <p:cNvPr id="113" name="Google Shape;113;p18"/>
          <p:cNvSpPr/>
          <p:nvPr/>
        </p:nvSpPr>
        <p:spPr>
          <a:xfrm>
            <a:off x="544875" y="1194350"/>
            <a:ext cx="3284400" cy="2331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6145225" y="1050850"/>
            <a:ext cx="196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Lora"/>
                <a:ea typeface="Lora"/>
                <a:cs typeface="Lora"/>
                <a:sym typeface="Lora"/>
              </a:rPr>
              <a:t>Quotes</a:t>
            </a:r>
            <a:endParaRPr i="1">
              <a:latin typeface="Lora"/>
              <a:ea typeface="Lora"/>
              <a:cs typeface="Lora"/>
              <a:sym typeface="Lora"/>
            </a:endParaRPr>
          </a:p>
        </p:txBody>
      </p:sp>
      <p:cxnSp>
        <p:nvCxnSpPr>
          <p:cNvPr id="115" name="Google Shape;115;p18"/>
          <p:cNvCxnSpPr/>
          <p:nvPr/>
        </p:nvCxnSpPr>
        <p:spPr>
          <a:xfrm>
            <a:off x="4286250" y="1050850"/>
            <a:ext cx="4594500" cy="0"/>
          </a:xfrm>
          <a:prstGeom prst="straightConnector1">
            <a:avLst/>
          </a:prstGeom>
          <a:noFill/>
          <a:ln cap="flat" cmpd="sng" w="9525">
            <a:solidFill>
              <a:schemeClr val="dk2"/>
            </a:solidFill>
            <a:prstDash val="solid"/>
            <a:round/>
            <a:headEnd len="med" w="med" type="none"/>
            <a:tailEnd len="med" w="med" type="none"/>
          </a:ln>
        </p:spPr>
      </p:cxnSp>
      <p:cxnSp>
        <p:nvCxnSpPr>
          <p:cNvPr id="116" name="Google Shape;116;p18"/>
          <p:cNvCxnSpPr/>
          <p:nvPr/>
        </p:nvCxnSpPr>
        <p:spPr>
          <a:xfrm>
            <a:off x="4286250" y="1451050"/>
            <a:ext cx="4594500" cy="0"/>
          </a:xfrm>
          <a:prstGeom prst="straightConnector1">
            <a:avLst/>
          </a:prstGeom>
          <a:noFill/>
          <a:ln cap="flat" cmpd="sng" w="9525">
            <a:solidFill>
              <a:schemeClr val="dk2"/>
            </a:solidFill>
            <a:prstDash val="solid"/>
            <a:round/>
            <a:headEnd len="med" w="med" type="none"/>
            <a:tailEnd len="med" w="med" type="none"/>
          </a:ln>
        </p:spPr>
      </p:cxnSp>
      <p:sp>
        <p:nvSpPr>
          <p:cNvPr id="117" name="Google Shape;117;p18"/>
          <p:cNvSpPr txBox="1"/>
          <p:nvPr/>
        </p:nvSpPr>
        <p:spPr>
          <a:xfrm>
            <a:off x="4286250" y="1772300"/>
            <a:ext cx="456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“My hair texture would not allow the magnet to stick to the side of my head.”</a:t>
            </a:r>
            <a:endParaRPr>
              <a:latin typeface="Helvetica Neue"/>
              <a:ea typeface="Helvetica Neue"/>
              <a:cs typeface="Helvetica Neue"/>
              <a:sym typeface="Helvetica Neue"/>
            </a:endParaRPr>
          </a:p>
        </p:txBody>
      </p:sp>
      <p:sp>
        <p:nvSpPr>
          <p:cNvPr id="118" name="Google Shape;118;p18"/>
          <p:cNvSpPr txBox="1"/>
          <p:nvPr/>
        </p:nvSpPr>
        <p:spPr>
          <a:xfrm>
            <a:off x="4286250" y="2757400"/>
            <a:ext cx="456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 think that inclusiveness is first thought about as race and gender, and disability </a:t>
            </a:r>
            <a:r>
              <a:rPr i="1" lang="en">
                <a:latin typeface="Helvetica Neue"/>
                <a:ea typeface="Helvetica Neue"/>
                <a:cs typeface="Helvetica Neue"/>
                <a:sym typeface="Helvetica Neue"/>
              </a:rPr>
              <a:t>last</a:t>
            </a:r>
            <a:r>
              <a:rPr lang="en">
                <a:latin typeface="Helvetica Neue"/>
                <a:ea typeface="Helvetica Neue"/>
                <a:cs typeface="Helvetica Neue"/>
                <a:sym typeface="Helvetica Neue"/>
              </a:rPr>
              <a:t>.”</a:t>
            </a:r>
            <a:endParaRPr>
              <a:latin typeface="Helvetica Neue"/>
              <a:ea typeface="Helvetica Neue"/>
              <a:cs typeface="Helvetica Neue"/>
              <a:sym typeface="Helvetica Neue"/>
            </a:endParaRPr>
          </a:p>
        </p:txBody>
      </p:sp>
      <p:sp>
        <p:nvSpPr>
          <p:cNvPr id="119" name="Google Shape;119;p18"/>
          <p:cNvSpPr txBox="1"/>
          <p:nvPr/>
        </p:nvSpPr>
        <p:spPr>
          <a:xfrm>
            <a:off x="4286250" y="3839300"/>
            <a:ext cx="4565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“I’m just trying to figure out what I can do and what I can’t without [the cochlear implant]”</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20" name="Google Shape;120;p18"/>
          <p:cNvPicPr preferRelativeResize="0"/>
          <p:nvPr/>
        </p:nvPicPr>
        <p:blipFill>
          <a:blip r:embed="rId3">
            <a:alphaModFix/>
          </a:blip>
          <a:stretch>
            <a:fillRect/>
          </a:stretch>
        </p:blipFill>
        <p:spPr>
          <a:xfrm>
            <a:off x="1102326" y="1265789"/>
            <a:ext cx="2205575" cy="2160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24" name="Shape 124"/>
        <p:cNvGrpSpPr/>
        <p:nvPr/>
      </p:nvGrpSpPr>
      <p:grpSpPr>
        <a:xfrm>
          <a:off x="0" y="0"/>
          <a:ext cx="0" cy="0"/>
          <a:chOff x="0" y="0"/>
          <a:chExt cx="0" cy="0"/>
        </a:xfrm>
      </p:grpSpPr>
      <p:sp>
        <p:nvSpPr>
          <p:cNvPr id="125" name="Google Shape;125;p19"/>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REVISED POV 1</a:t>
            </a:r>
            <a:endParaRPr b="1" sz="2400">
              <a:latin typeface="Helvetica Neue"/>
              <a:ea typeface="Helvetica Neue"/>
              <a:cs typeface="Helvetica Neue"/>
              <a:sym typeface="Helvetica Neue"/>
            </a:endParaRPr>
          </a:p>
        </p:txBody>
      </p:sp>
      <p:pic>
        <p:nvPicPr>
          <p:cNvPr id="126" name="Google Shape;126;p19"/>
          <p:cNvPicPr preferRelativeResize="0"/>
          <p:nvPr/>
        </p:nvPicPr>
        <p:blipFill rotWithShape="1">
          <a:blip r:embed="rId3">
            <a:alphaModFix/>
          </a:blip>
          <a:srcRect b="24097" l="32406" r="23866" t="17877"/>
          <a:stretch/>
        </p:blipFill>
        <p:spPr>
          <a:xfrm>
            <a:off x="116648" y="1283511"/>
            <a:ext cx="2718198" cy="2576475"/>
          </a:xfrm>
          <a:prstGeom prst="rect">
            <a:avLst/>
          </a:prstGeom>
          <a:noFill/>
          <a:ln>
            <a:noFill/>
          </a:ln>
        </p:spPr>
      </p:pic>
      <p:sp>
        <p:nvSpPr>
          <p:cNvPr id="127" name="Google Shape;127;p19"/>
          <p:cNvSpPr/>
          <p:nvPr/>
        </p:nvSpPr>
        <p:spPr>
          <a:xfrm>
            <a:off x="3104025" y="65495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3104025" y="1772732"/>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3104025" y="2833901"/>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3104025" y="389507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txBox="1"/>
          <p:nvPr/>
        </p:nvSpPr>
        <p:spPr>
          <a:xfrm>
            <a:off x="4062500" y="79520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CJ, a Deaf mother and ASL professor who grew up in a predominantly deaf household</a:t>
            </a:r>
            <a:endParaRPr sz="1700">
              <a:latin typeface="Helvetica Neue"/>
              <a:ea typeface="Helvetica Neue"/>
              <a:cs typeface="Helvetica Neue"/>
              <a:sym typeface="Helvetica Neue"/>
            </a:endParaRPr>
          </a:p>
        </p:txBody>
      </p:sp>
      <p:sp>
        <p:nvSpPr>
          <p:cNvPr id="132" name="Google Shape;132;p19"/>
          <p:cNvSpPr txBox="1"/>
          <p:nvPr/>
        </p:nvSpPr>
        <p:spPr>
          <a:xfrm>
            <a:off x="4062500" y="1912975"/>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CJ was saddened that some deaf children aren’t exposed to sign language in their homes</a:t>
            </a:r>
            <a:endParaRPr>
              <a:latin typeface="Helvetica Neue"/>
              <a:ea typeface="Helvetica Neue"/>
              <a:cs typeface="Helvetica Neue"/>
              <a:sym typeface="Helvetica Neue"/>
            </a:endParaRPr>
          </a:p>
        </p:txBody>
      </p:sp>
      <p:sp>
        <p:nvSpPr>
          <p:cNvPr id="133" name="Google Shape;133;p19"/>
          <p:cNvSpPr txBox="1"/>
          <p:nvPr/>
        </p:nvSpPr>
        <p:spPr>
          <a:xfrm>
            <a:off x="4062500" y="297415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A more important part of ASL education occurs at home and due to a community of ASL users</a:t>
            </a:r>
            <a:endParaRPr>
              <a:latin typeface="Helvetica Neue"/>
              <a:ea typeface="Helvetica Neue"/>
              <a:cs typeface="Helvetica Neue"/>
              <a:sym typeface="Helvetica Neue"/>
            </a:endParaRPr>
          </a:p>
        </p:txBody>
      </p:sp>
      <p:sp>
        <p:nvSpPr>
          <p:cNvPr id="134" name="Google Shape;134;p19"/>
          <p:cNvSpPr txBox="1"/>
          <p:nvPr/>
        </p:nvSpPr>
        <p:spPr>
          <a:xfrm>
            <a:off x="4062500" y="4035325"/>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Connect disperse members of the deaf  / HoH community to feel less isolated</a:t>
            </a:r>
            <a:endParaRPr>
              <a:latin typeface="Helvetica Neue"/>
              <a:ea typeface="Helvetica Neue"/>
              <a:cs typeface="Helvetica Neue"/>
              <a:sym typeface="Helvetica Neue"/>
            </a:endParaRPr>
          </a:p>
        </p:txBody>
      </p:sp>
      <p:sp>
        <p:nvSpPr>
          <p:cNvPr id="135" name="Google Shape;135;p19"/>
          <p:cNvSpPr/>
          <p:nvPr/>
        </p:nvSpPr>
        <p:spPr>
          <a:xfrm>
            <a:off x="2061875" y="770175"/>
            <a:ext cx="1792800" cy="648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2061875" y="1874813"/>
            <a:ext cx="1792800" cy="648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2061875" y="2974138"/>
            <a:ext cx="1792800" cy="648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2061875" y="4035313"/>
            <a:ext cx="1792800" cy="6480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txBox="1"/>
          <p:nvPr/>
        </p:nvSpPr>
        <p:spPr>
          <a:xfrm>
            <a:off x="2155925" y="191782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were surprised to notice…</a:t>
            </a:r>
            <a:endParaRPr i="1" sz="1500">
              <a:latin typeface="Lora"/>
              <a:ea typeface="Lora"/>
              <a:cs typeface="Lora"/>
              <a:sym typeface="Lora"/>
            </a:endParaRPr>
          </a:p>
        </p:txBody>
      </p:sp>
      <p:sp>
        <p:nvSpPr>
          <p:cNvPr id="140" name="Google Shape;140;p19"/>
          <p:cNvSpPr txBox="1"/>
          <p:nvPr/>
        </p:nvSpPr>
        <p:spPr>
          <a:xfrm>
            <a:off x="2155925" y="934550"/>
            <a:ext cx="16047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met…</a:t>
            </a:r>
            <a:endParaRPr i="1" sz="1500">
              <a:latin typeface="Lora"/>
              <a:ea typeface="Lora"/>
              <a:cs typeface="Lora"/>
              <a:sym typeface="Lora"/>
            </a:endParaRPr>
          </a:p>
        </p:txBody>
      </p:sp>
      <p:sp>
        <p:nvSpPr>
          <p:cNvPr id="141" name="Google Shape;141;p19"/>
          <p:cNvSpPr txBox="1"/>
          <p:nvPr/>
        </p:nvSpPr>
        <p:spPr>
          <a:xfrm>
            <a:off x="2155925" y="3007300"/>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wonder </a:t>
            </a:r>
            <a:endParaRPr b="1" i="1" sz="1200">
              <a:solidFill>
                <a:schemeClr val="dk1"/>
              </a:solidFill>
              <a:latin typeface="Lora"/>
              <a:ea typeface="Lora"/>
              <a:cs typeface="Lora"/>
              <a:sym typeface="Lora"/>
            </a:endParaRPr>
          </a:p>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if this means…</a:t>
            </a:r>
            <a:endParaRPr i="1" sz="1500">
              <a:latin typeface="Lora"/>
              <a:ea typeface="Lora"/>
              <a:cs typeface="Lora"/>
              <a:sym typeface="Lora"/>
            </a:endParaRPr>
          </a:p>
        </p:txBody>
      </p:sp>
      <p:sp>
        <p:nvSpPr>
          <p:cNvPr id="142" name="Google Shape;142;p19"/>
          <p:cNvSpPr txBox="1"/>
          <p:nvPr/>
        </p:nvSpPr>
        <p:spPr>
          <a:xfrm>
            <a:off x="2155925" y="407347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It would be game- changing to…</a:t>
            </a:r>
            <a:endParaRPr i="1" sz="1500">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46" name="Shape 146"/>
        <p:cNvGrpSpPr/>
        <p:nvPr/>
      </p:nvGrpSpPr>
      <p:grpSpPr>
        <a:xfrm>
          <a:off x="0" y="0"/>
          <a:ext cx="0" cy="0"/>
          <a:chOff x="0" y="0"/>
          <a:chExt cx="0" cy="0"/>
        </a:xfrm>
      </p:grpSpPr>
      <p:sp>
        <p:nvSpPr>
          <p:cNvPr id="147" name="Google Shape;147;p20"/>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REVISED POV 1</a:t>
            </a:r>
            <a:endParaRPr b="1" sz="2400">
              <a:latin typeface="Helvetica Neue"/>
              <a:ea typeface="Helvetica Neue"/>
              <a:cs typeface="Helvetica Neue"/>
              <a:sym typeface="Helvetica Neue"/>
            </a:endParaRPr>
          </a:p>
        </p:txBody>
      </p:sp>
      <p:pic>
        <p:nvPicPr>
          <p:cNvPr id="148" name="Google Shape;148;p20"/>
          <p:cNvPicPr preferRelativeResize="0"/>
          <p:nvPr/>
        </p:nvPicPr>
        <p:blipFill rotWithShape="1">
          <a:blip r:embed="rId3">
            <a:alphaModFix/>
          </a:blip>
          <a:srcRect b="24097" l="32406" r="23866" t="17877"/>
          <a:stretch/>
        </p:blipFill>
        <p:spPr>
          <a:xfrm>
            <a:off x="116648" y="1283511"/>
            <a:ext cx="2718198" cy="2576475"/>
          </a:xfrm>
          <a:prstGeom prst="rect">
            <a:avLst/>
          </a:prstGeom>
          <a:noFill/>
          <a:ln>
            <a:noFill/>
          </a:ln>
        </p:spPr>
      </p:pic>
      <p:sp>
        <p:nvSpPr>
          <p:cNvPr id="149" name="Google Shape;149;p20"/>
          <p:cNvSpPr/>
          <p:nvPr/>
        </p:nvSpPr>
        <p:spPr>
          <a:xfrm>
            <a:off x="2802575" y="163400"/>
            <a:ext cx="1495500" cy="4155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0"/>
          <p:cNvSpPr txBox="1"/>
          <p:nvPr/>
        </p:nvSpPr>
        <p:spPr>
          <a:xfrm>
            <a:off x="2682975" y="170150"/>
            <a:ext cx="16299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500">
                <a:solidFill>
                  <a:schemeClr val="dk1"/>
                </a:solidFill>
                <a:latin typeface="Lora"/>
                <a:ea typeface="Lora"/>
                <a:cs typeface="Lora"/>
                <a:sym typeface="Lora"/>
              </a:rPr>
              <a:t>How might we?</a:t>
            </a:r>
            <a:endParaRPr i="1" sz="1800">
              <a:latin typeface="Lora"/>
              <a:ea typeface="Lora"/>
              <a:cs typeface="Lora"/>
              <a:sym typeface="Lora"/>
            </a:endParaRPr>
          </a:p>
        </p:txBody>
      </p:sp>
      <p:cxnSp>
        <p:nvCxnSpPr>
          <p:cNvPr id="151" name="Google Shape;151;p20"/>
          <p:cNvCxnSpPr/>
          <p:nvPr/>
        </p:nvCxnSpPr>
        <p:spPr>
          <a:xfrm>
            <a:off x="-52225" y="791975"/>
            <a:ext cx="6527400" cy="0"/>
          </a:xfrm>
          <a:prstGeom prst="straightConnector1">
            <a:avLst/>
          </a:prstGeom>
          <a:noFill/>
          <a:ln cap="flat" cmpd="sng" w="9525">
            <a:solidFill>
              <a:schemeClr val="dk2"/>
            </a:solidFill>
            <a:prstDash val="solid"/>
            <a:round/>
            <a:headEnd len="med" w="med" type="none"/>
            <a:tailEnd len="med" w="med" type="none"/>
          </a:ln>
        </p:spPr>
      </p:cxnSp>
      <p:sp>
        <p:nvSpPr>
          <p:cNvPr id="152" name="Google Shape;152;p20"/>
          <p:cNvSpPr txBox="1"/>
          <p:nvPr/>
        </p:nvSpPr>
        <p:spPr>
          <a:xfrm>
            <a:off x="2758650" y="97577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integrate the cultural significance of ASL into education</a:t>
            </a:r>
            <a:endParaRPr sz="1500">
              <a:latin typeface="Helvetica Neue"/>
              <a:ea typeface="Helvetica Neue"/>
              <a:cs typeface="Helvetica Neue"/>
              <a:sym typeface="Helvetica Neue"/>
            </a:endParaRPr>
          </a:p>
        </p:txBody>
      </p:sp>
      <p:sp>
        <p:nvSpPr>
          <p:cNvPr id="153" name="Google Shape;153;p20"/>
          <p:cNvSpPr txBox="1"/>
          <p:nvPr/>
        </p:nvSpPr>
        <p:spPr>
          <a:xfrm>
            <a:off x="2758650" y="2037550"/>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create an immersive experience for people trying to learn ASL</a:t>
            </a:r>
            <a:endParaRPr sz="1500">
              <a:latin typeface="Helvetica Neue"/>
              <a:ea typeface="Helvetica Neue"/>
              <a:cs typeface="Helvetica Neue"/>
              <a:sym typeface="Helvetica Neue"/>
            </a:endParaRPr>
          </a:p>
        </p:txBody>
      </p:sp>
      <p:sp>
        <p:nvSpPr>
          <p:cNvPr id="154" name="Google Shape;154;p20"/>
          <p:cNvSpPr txBox="1"/>
          <p:nvPr/>
        </p:nvSpPr>
        <p:spPr>
          <a:xfrm>
            <a:off x="2758650" y="30993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support connection between various hearing ability communities</a:t>
            </a:r>
            <a:endParaRPr sz="1500">
              <a:latin typeface="Helvetica Neue"/>
              <a:ea typeface="Helvetica Neue"/>
              <a:cs typeface="Helvetica Neue"/>
              <a:sym typeface="Helvetica Neue"/>
            </a:endParaRPr>
          </a:p>
        </p:txBody>
      </p:sp>
      <p:sp>
        <p:nvSpPr>
          <p:cNvPr id="155" name="Google Shape;155;p20"/>
          <p:cNvSpPr txBox="1"/>
          <p:nvPr/>
        </p:nvSpPr>
        <p:spPr>
          <a:xfrm>
            <a:off x="2758650" y="40772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Deaf events more widely known (especially for deaf children)</a:t>
            </a:r>
            <a:endParaRPr sz="1500">
              <a:latin typeface="Helvetica Neue"/>
              <a:ea typeface="Helvetica Neue"/>
              <a:cs typeface="Helvetica Neue"/>
              <a:sym typeface="Helvetica Neue"/>
            </a:endParaRPr>
          </a:p>
        </p:txBody>
      </p:sp>
      <p:sp>
        <p:nvSpPr>
          <p:cNvPr id="156" name="Google Shape;156;p20"/>
          <p:cNvSpPr txBox="1"/>
          <p:nvPr/>
        </p:nvSpPr>
        <p:spPr>
          <a:xfrm>
            <a:off x="4808125" y="975775"/>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support education for deaf children/hearing parents on ASL and/or the Deaf community</a:t>
            </a:r>
            <a:endParaRPr sz="1500">
              <a:latin typeface="Helvetica Neue"/>
              <a:ea typeface="Helvetica Neue"/>
              <a:cs typeface="Helvetica Neue"/>
              <a:sym typeface="Helvetica Neue"/>
            </a:endParaRPr>
          </a:p>
        </p:txBody>
      </p:sp>
      <p:sp>
        <p:nvSpPr>
          <p:cNvPr id="157" name="Google Shape;157;p20"/>
          <p:cNvSpPr txBox="1"/>
          <p:nvPr/>
        </p:nvSpPr>
        <p:spPr>
          <a:xfrm>
            <a:off x="4808125" y="2037550"/>
            <a:ext cx="2020800" cy="100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families with deaf children aware of the importance of sign language</a:t>
            </a:r>
            <a:endParaRPr sz="1500">
              <a:latin typeface="Helvetica Neue"/>
              <a:ea typeface="Helvetica Neue"/>
              <a:cs typeface="Helvetica Neue"/>
              <a:sym typeface="Helvetica Neue"/>
            </a:endParaRPr>
          </a:p>
        </p:txBody>
      </p:sp>
      <p:sp>
        <p:nvSpPr>
          <p:cNvPr id="158" name="Google Shape;158;p20"/>
          <p:cNvSpPr txBox="1"/>
          <p:nvPr/>
        </p:nvSpPr>
        <p:spPr>
          <a:xfrm>
            <a:off x="4808125" y="30993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language learning approachable instead of intimidating</a:t>
            </a:r>
            <a:endParaRPr sz="1500">
              <a:latin typeface="Helvetica Neue"/>
              <a:ea typeface="Helvetica Neue"/>
              <a:cs typeface="Helvetica Neue"/>
              <a:sym typeface="Helvetica Neue"/>
            </a:endParaRPr>
          </a:p>
        </p:txBody>
      </p:sp>
      <p:sp>
        <p:nvSpPr>
          <p:cNvPr id="159" name="Google Shape;159;p20"/>
          <p:cNvSpPr txBox="1"/>
          <p:nvPr/>
        </p:nvSpPr>
        <p:spPr>
          <a:xfrm>
            <a:off x="4808125" y="4077225"/>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assist predominantly hearing schools to support deaf children</a:t>
            </a:r>
            <a:endParaRPr sz="1500">
              <a:latin typeface="Helvetica Neue"/>
              <a:ea typeface="Helvetica Neue"/>
              <a:cs typeface="Helvetica Neue"/>
              <a:sym typeface="Helvetica Neue"/>
            </a:endParaRPr>
          </a:p>
        </p:txBody>
      </p:sp>
      <p:sp>
        <p:nvSpPr>
          <p:cNvPr id="160" name="Google Shape;160;p20"/>
          <p:cNvSpPr txBox="1"/>
          <p:nvPr/>
        </p:nvSpPr>
        <p:spPr>
          <a:xfrm>
            <a:off x="6970800" y="975775"/>
            <a:ext cx="20208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learning ASL more collaborative</a:t>
            </a:r>
            <a:endParaRPr sz="1500">
              <a:latin typeface="Helvetica Neue"/>
              <a:ea typeface="Helvetica Neue"/>
              <a:cs typeface="Helvetica Neue"/>
              <a:sym typeface="Helvetica Neue"/>
            </a:endParaRPr>
          </a:p>
        </p:txBody>
      </p:sp>
      <p:sp>
        <p:nvSpPr>
          <p:cNvPr id="161" name="Google Shape;161;p20"/>
          <p:cNvSpPr txBox="1"/>
          <p:nvPr/>
        </p:nvSpPr>
        <p:spPr>
          <a:xfrm>
            <a:off x="6970800" y="2037550"/>
            <a:ext cx="2020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connect more people in the community by using sign language</a:t>
            </a:r>
            <a:endParaRPr sz="1500">
              <a:latin typeface="Helvetica Neue"/>
              <a:ea typeface="Helvetica Neue"/>
              <a:cs typeface="Helvetica Neue"/>
              <a:sym typeface="Helvetica Neue"/>
            </a:endParaRPr>
          </a:p>
        </p:txBody>
      </p:sp>
      <p:sp>
        <p:nvSpPr>
          <p:cNvPr id="162" name="Google Shape;162;p20"/>
          <p:cNvSpPr txBox="1"/>
          <p:nvPr/>
        </p:nvSpPr>
        <p:spPr>
          <a:xfrm>
            <a:off x="6970800" y="3099325"/>
            <a:ext cx="20208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ASL commonly taught in schools</a:t>
            </a:r>
            <a:endParaRPr sz="1500">
              <a:latin typeface="Helvetica Neue"/>
              <a:ea typeface="Helvetica Neue"/>
              <a:cs typeface="Helvetica Neue"/>
              <a:sym typeface="Helvetica Neue"/>
            </a:endParaRPr>
          </a:p>
        </p:txBody>
      </p:sp>
      <p:sp>
        <p:nvSpPr>
          <p:cNvPr id="163" name="Google Shape;163;p20"/>
          <p:cNvSpPr txBox="1"/>
          <p:nvPr/>
        </p:nvSpPr>
        <p:spPr>
          <a:xfrm>
            <a:off x="6970800" y="4077225"/>
            <a:ext cx="20208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make learning ASL easy from everywhere</a:t>
            </a:r>
            <a:endParaRPr sz="1500">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67" name="Shape 167"/>
        <p:cNvGrpSpPr/>
        <p:nvPr/>
      </p:nvGrpSpPr>
      <p:grpSpPr>
        <a:xfrm>
          <a:off x="0" y="0"/>
          <a:ext cx="0" cy="0"/>
          <a:chOff x="0" y="0"/>
          <a:chExt cx="0" cy="0"/>
        </a:xfrm>
      </p:grpSpPr>
      <p:pic>
        <p:nvPicPr>
          <p:cNvPr id="168" name="Google Shape;168;p21"/>
          <p:cNvPicPr preferRelativeResize="0"/>
          <p:nvPr/>
        </p:nvPicPr>
        <p:blipFill rotWithShape="1">
          <a:blip r:embed="rId3">
            <a:alphaModFix/>
          </a:blip>
          <a:srcRect b="23844" l="0" r="26383" t="17046"/>
          <a:stretch/>
        </p:blipFill>
        <p:spPr>
          <a:xfrm>
            <a:off x="-1975750" y="1251400"/>
            <a:ext cx="4604073" cy="2640700"/>
          </a:xfrm>
          <a:prstGeom prst="rect">
            <a:avLst/>
          </a:prstGeom>
          <a:noFill/>
          <a:ln>
            <a:noFill/>
          </a:ln>
        </p:spPr>
      </p:pic>
      <p:sp>
        <p:nvSpPr>
          <p:cNvPr id="169" name="Google Shape;169;p21"/>
          <p:cNvSpPr txBox="1"/>
          <p:nvPr/>
        </p:nvSpPr>
        <p:spPr>
          <a:xfrm>
            <a:off x="100850" y="100850"/>
            <a:ext cx="290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Helvetica Neue"/>
                <a:ea typeface="Helvetica Neue"/>
                <a:cs typeface="Helvetica Neue"/>
                <a:sym typeface="Helvetica Neue"/>
              </a:rPr>
              <a:t>REVISED POV 2</a:t>
            </a:r>
            <a:endParaRPr b="1" sz="2400">
              <a:latin typeface="Helvetica Neue"/>
              <a:ea typeface="Helvetica Neue"/>
              <a:cs typeface="Helvetica Neue"/>
              <a:sym typeface="Helvetica Neue"/>
            </a:endParaRPr>
          </a:p>
        </p:txBody>
      </p:sp>
      <p:sp>
        <p:nvSpPr>
          <p:cNvPr id="170" name="Google Shape;170;p21"/>
          <p:cNvSpPr/>
          <p:nvPr/>
        </p:nvSpPr>
        <p:spPr>
          <a:xfrm>
            <a:off x="3104025" y="65495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p:nvPr/>
        </p:nvSpPr>
        <p:spPr>
          <a:xfrm>
            <a:off x="3104025" y="1772732"/>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p:nvPr/>
        </p:nvSpPr>
        <p:spPr>
          <a:xfrm>
            <a:off x="3104025" y="2833901"/>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1"/>
          <p:cNvSpPr/>
          <p:nvPr/>
        </p:nvSpPr>
        <p:spPr>
          <a:xfrm>
            <a:off x="3104025" y="3895070"/>
            <a:ext cx="5754600" cy="928500"/>
          </a:xfrm>
          <a:prstGeom prst="rect">
            <a:avLst/>
          </a:prstGeom>
          <a:solidFill>
            <a:srgbClr val="FCF8D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txBox="1"/>
          <p:nvPr/>
        </p:nvSpPr>
        <p:spPr>
          <a:xfrm>
            <a:off x="4062500" y="79520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Johnny, a hard of hearing college graduate who studied biology and grew up in a hearing household</a:t>
            </a:r>
            <a:endParaRPr sz="1700">
              <a:latin typeface="Helvetica Neue"/>
              <a:ea typeface="Helvetica Neue"/>
              <a:cs typeface="Helvetica Neue"/>
              <a:sym typeface="Helvetica Neue"/>
            </a:endParaRPr>
          </a:p>
        </p:txBody>
      </p:sp>
      <p:sp>
        <p:nvSpPr>
          <p:cNvPr id="175" name="Google Shape;175;p21"/>
          <p:cNvSpPr txBox="1"/>
          <p:nvPr/>
        </p:nvSpPr>
        <p:spPr>
          <a:xfrm>
            <a:off x="4062500" y="1912975"/>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He prioritizes listening to and understanding the lyrics in a song</a:t>
            </a:r>
            <a:endParaRPr>
              <a:latin typeface="Helvetica Neue"/>
              <a:ea typeface="Helvetica Neue"/>
              <a:cs typeface="Helvetica Neue"/>
              <a:sym typeface="Helvetica Neue"/>
            </a:endParaRPr>
          </a:p>
        </p:txBody>
      </p:sp>
      <p:sp>
        <p:nvSpPr>
          <p:cNvPr id="176" name="Google Shape;176;p21"/>
          <p:cNvSpPr txBox="1"/>
          <p:nvPr/>
        </p:nvSpPr>
        <p:spPr>
          <a:xfrm>
            <a:off x="4062500" y="2974150"/>
            <a:ext cx="4655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Lyrics are a way for Deaf/HoH people to participate in the pop culture phenomena of music</a:t>
            </a:r>
            <a:endParaRPr>
              <a:latin typeface="Helvetica Neue"/>
              <a:ea typeface="Helvetica Neue"/>
              <a:cs typeface="Helvetica Neue"/>
              <a:sym typeface="Helvetica Neue"/>
            </a:endParaRPr>
          </a:p>
        </p:txBody>
      </p:sp>
      <p:sp>
        <p:nvSpPr>
          <p:cNvPr id="177" name="Google Shape;177;p21"/>
          <p:cNvSpPr txBox="1"/>
          <p:nvPr/>
        </p:nvSpPr>
        <p:spPr>
          <a:xfrm>
            <a:off x="4062500" y="3895075"/>
            <a:ext cx="46557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Helvetica Neue"/>
                <a:ea typeface="Helvetica Neue"/>
                <a:cs typeface="Helvetica Neue"/>
                <a:sym typeface="Helvetica Neue"/>
              </a:rPr>
              <a:t>Integrate lyrics into the experience of music in a way that is engaging; find ways to make Deaf/HoH people feel included in pop culture </a:t>
            </a:r>
            <a:endParaRPr>
              <a:latin typeface="Helvetica Neue"/>
              <a:ea typeface="Helvetica Neue"/>
              <a:cs typeface="Helvetica Neue"/>
              <a:sym typeface="Helvetica Neue"/>
            </a:endParaRPr>
          </a:p>
        </p:txBody>
      </p:sp>
      <p:sp>
        <p:nvSpPr>
          <p:cNvPr id="178" name="Google Shape;178;p21"/>
          <p:cNvSpPr/>
          <p:nvPr/>
        </p:nvSpPr>
        <p:spPr>
          <a:xfrm>
            <a:off x="2061875" y="770175"/>
            <a:ext cx="1792800" cy="6480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1"/>
          <p:cNvSpPr/>
          <p:nvPr/>
        </p:nvSpPr>
        <p:spPr>
          <a:xfrm>
            <a:off x="2061875" y="1874813"/>
            <a:ext cx="1792800" cy="64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p:nvPr/>
        </p:nvSpPr>
        <p:spPr>
          <a:xfrm>
            <a:off x="2061875" y="2974138"/>
            <a:ext cx="1792800" cy="64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p:nvPr/>
        </p:nvSpPr>
        <p:spPr>
          <a:xfrm>
            <a:off x="2061875" y="4035313"/>
            <a:ext cx="1792800" cy="6480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nvSpPr>
        <p:spPr>
          <a:xfrm>
            <a:off x="2155925" y="191782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were surprised to notice…</a:t>
            </a:r>
            <a:endParaRPr i="1" sz="1500">
              <a:latin typeface="Lora"/>
              <a:ea typeface="Lora"/>
              <a:cs typeface="Lora"/>
              <a:sym typeface="Lora"/>
            </a:endParaRPr>
          </a:p>
        </p:txBody>
      </p:sp>
      <p:sp>
        <p:nvSpPr>
          <p:cNvPr id="183" name="Google Shape;183;p21"/>
          <p:cNvSpPr txBox="1"/>
          <p:nvPr/>
        </p:nvSpPr>
        <p:spPr>
          <a:xfrm>
            <a:off x="2155925" y="934550"/>
            <a:ext cx="16047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met…</a:t>
            </a:r>
            <a:endParaRPr i="1" sz="1500">
              <a:latin typeface="Lora"/>
              <a:ea typeface="Lora"/>
              <a:cs typeface="Lora"/>
              <a:sym typeface="Lora"/>
            </a:endParaRPr>
          </a:p>
        </p:txBody>
      </p:sp>
      <p:sp>
        <p:nvSpPr>
          <p:cNvPr id="184" name="Google Shape;184;p21"/>
          <p:cNvSpPr txBox="1"/>
          <p:nvPr/>
        </p:nvSpPr>
        <p:spPr>
          <a:xfrm>
            <a:off x="2155925" y="3007300"/>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We wonder </a:t>
            </a:r>
            <a:endParaRPr b="1" i="1" sz="1200">
              <a:solidFill>
                <a:schemeClr val="dk1"/>
              </a:solidFill>
              <a:latin typeface="Lora"/>
              <a:ea typeface="Lora"/>
              <a:cs typeface="Lora"/>
              <a:sym typeface="Lora"/>
            </a:endParaRPr>
          </a:p>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if this means…</a:t>
            </a:r>
            <a:endParaRPr i="1" sz="1500">
              <a:latin typeface="Lora"/>
              <a:ea typeface="Lora"/>
              <a:cs typeface="Lora"/>
              <a:sym typeface="Lora"/>
            </a:endParaRPr>
          </a:p>
        </p:txBody>
      </p:sp>
      <p:sp>
        <p:nvSpPr>
          <p:cNvPr id="185" name="Google Shape;185;p21"/>
          <p:cNvSpPr txBox="1"/>
          <p:nvPr/>
        </p:nvSpPr>
        <p:spPr>
          <a:xfrm>
            <a:off x="2155925" y="4073475"/>
            <a:ext cx="16047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i="1" lang="en" sz="1200">
                <a:solidFill>
                  <a:schemeClr val="dk1"/>
                </a:solidFill>
                <a:latin typeface="Lora"/>
                <a:ea typeface="Lora"/>
                <a:cs typeface="Lora"/>
                <a:sym typeface="Lora"/>
              </a:rPr>
              <a:t>It would be game- changing to…</a:t>
            </a:r>
            <a:endParaRPr i="1" sz="1500">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